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0"/>
  </p:notesMasterIdLst>
  <p:sldIdLst>
    <p:sldId id="256" r:id="rId2"/>
    <p:sldId id="257" r:id="rId3"/>
    <p:sldId id="275" r:id="rId4"/>
    <p:sldId id="274" r:id="rId5"/>
    <p:sldId id="276" r:id="rId6"/>
    <p:sldId id="277" r:id="rId7"/>
    <p:sldId id="278" r:id="rId8"/>
    <p:sldId id="285" r:id="rId9"/>
    <p:sldId id="279" r:id="rId10"/>
    <p:sldId id="258" r:id="rId11"/>
    <p:sldId id="259" r:id="rId12"/>
    <p:sldId id="260" r:id="rId13"/>
    <p:sldId id="261" r:id="rId14"/>
    <p:sldId id="280" r:id="rId15"/>
    <p:sldId id="262" r:id="rId16"/>
    <p:sldId id="281" r:id="rId17"/>
    <p:sldId id="263" r:id="rId18"/>
    <p:sldId id="282" r:id="rId19"/>
    <p:sldId id="264" r:id="rId20"/>
    <p:sldId id="283" r:id="rId21"/>
    <p:sldId id="265" r:id="rId22"/>
    <p:sldId id="284" r:id="rId23"/>
    <p:sldId id="266" r:id="rId24"/>
    <p:sldId id="286" r:id="rId25"/>
    <p:sldId id="287" r:id="rId26"/>
    <p:sldId id="288" r:id="rId27"/>
    <p:sldId id="289" r:id="rId28"/>
    <p:sldId id="267" r:id="rId29"/>
  </p:sldIdLst>
  <p:sldSz cx="18288000" cy="10287000"/>
  <p:notesSz cx="6858000" cy="9144000"/>
  <p:embeddedFontLst>
    <p:embeddedFont>
      <p:font typeface="Century Gothic" pitchFamily="34" charset="0"/>
      <p:regular r:id="rId31"/>
      <p:bold r:id="rId32"/>
      <p:italic r:id="rId33"/>
      <p:boldItalic r:id="rId34"/>
    </p:embeddedFont>
    <p:embeddedFont>
      <p:font typeface="Abril Fatface" charset="-94"/>
      <p:regular r:id="rId35"/>
    </p:embeddedFont>
    <p:embeddedFont>
      <p:font typeface="Wingdings 3" pitchFamily="18" charset="2"/>
      <p:regular r:id="rId36"/>
    </p:embeddedFont>
    <p:embeddedFont>
      <p:font typeface="Calibri" pitchFamily="34" charset="0"/>
      <p:regular r:id="rId37"/>
      <p:bold r:id="rId38"/>
      <p:italic r:id="rId39"/>
      <p:boldItalic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2" autoAdjust="0"/>
  </p:normalViewPr>
  <p:slideViewPr>
    <p:cSldViewPr>
      <p:cViewPr varScale="1">
        <p:scale>
          <a:sx n="46" d="100"/>
          <a:sy n="46" d="100"/>
        </p:scale>
        <p:origin x="-75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47DCBF-79D6-4979-A768-F870CEEFD3F9}" type="datetimeFigureOut">
              <a:rPr lang="tr-TR" smtClean="0"/>
              <a:pPr/>
              <a:t>2.03.2021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012471-66EE-4E8C-999C-18D3F471E0ED}" type="slidenum">
              <a:rPr lang="tr-TR" smtClean="0"/>
              <a:pPr/>
              <a:t>‹#›</a:t>
            </a:fld>
            <a:endParaRPr lang="tr-TR"/>
          </a:p>
        </p:txBody>
      </p:sp>
    </p:spTree>
    <p:extLst>
      <p:ext uri="{BB962C8B-B14F-4D97-AF65-F5344CB8AC3E}">
        <p14:creationId xmlns="" xmlns:p14="http://schemas.microsoft.com/office/powerpoint/2010/main" val="1320726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3883820" y="3771901"/>
            <a:ext cx="13373099" cy="3394172"/>
          </a:xfrm>
        </p:spPr>
        <p:txBody>
          <a:bodyPr anchor="b">
            <a:normAutofit/>
          </a:bodyPr>
          <a:lstStyle>
            <a:lvl1pPr>
              <a:defRPr sz="8100"/>
            </a:lvl1pPr>
          </a:lstStyle>
          <a:p>
            <a:r>
              <a:rPr lang="tr-TR"/>
              <a:t>Asıl başlık stilini düzenlemek için tıklayın</a:t>
            </a:r>
            <a:endParaRPr lang="en-US" dirty="0"/>
          </a:p>
        </p:txBody>
      </p:sp>
      <p:sp>
        <p:nvSpPr>
          <p:cNvPr id="3" name="Subtitle 2"/>
          <p:cNvSpPr>
            <a:spLocks noGrp="1"/>
          </p:cNvSpPr>
          <p:nvPr>
            <p:ph type="subTitle" idx="1"/>
          </p:nvPr>
        </p:nvSpPr>
        <p:spPr>
          <a:xfrm>
            <a:off x="3883820" y="7166069"/>
            <a:ext cx="13373099" cy="1689425"/>
          </a:xfrm>
        </p:spPr>
        <p:txBody>
          <a:bodyPr anchor="t"/>
          <a:lstStyle>
            <a:lvl1pPr marL="0" indent="0" algn="l">
              <a:buNone/>
              <a:defRPr>
                <a:solidFill>
                  <a:schemeClr val="tx1">
                    <a:lumMod val="65000"/>
                    <a:lumOff val="3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6485716"/>
            <a:ext cx="2616978" cy="1167884"/>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797719" y="6794311"/>
            <a:ext cx="1169651" cy="547688"/>
          </a:xfrm>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413490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3883819" y="914400"/>
            <a:ext cx="13373099" cy="4675560"/>
          </a:xfrm>
        </p:spPr>
        <p:txBody>
          <a:bodyPr anchor="ctr">
            <a:normAutofit/>
          </a:bodyPr>
          <a:lstStyle>
            <a:lvl1pPr algn="l">
              <a:defRPr sz="7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3883819" y="6531069"/>
            <a:ext cx="13373099" cy="2333796"/>
          </a:xfrm>
        </p:spPr>
        <p:txBody>
          <a:bodyPr anchor="ctr">
            <a:normAutofit/>
          </a:bodyPr>
          <a:lstStyle>
            <a:lvl1pPr marL="0" indent="0" algn="l">
              <a:buNone/>
              <a:defRPr sz="2700">
                <a:solidFill>
                  <a:schemeClr val="tx1">
                    <a:lumMod val="65000"/>
                    <a:lumOff val="3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D8BD707-D9CF-40AE-B4C6-C98DA3205C09}" type="datetimeFigureOut">
              <a:rPr lang="en-US" smtClean="0"/>
              <a:pPr/>
              <a:t>3/2/2021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6283" y="47672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797719" y="4866209"/>
            <a:ext cx="1169651" cy="547688"/>
          </a:xfrm>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370076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4274924" y="914400"/>
            <a:ext cx="12590889" cy="4343400"/>
          </a:xfrm>
        </p:spPr>
        <p:txBody>
          <a:bodyPr anchor="ctr">
            <a:normAutofit/>
          </a:bodyPr>
          <a:lstStyle>
            <a:lvl1pPr algn="l">
              <a:defRPr sz="72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4912518" y="5257800"/>
            <a:ext cx="11304831" cy="571500"/>
          </a:xfrm>
        </p:spPr>
        <p:txBody>
          <a:bodyPr anchor="ctr">
            <a:noAutofit/>
          </a:bodyPr>
          <a:lstStyle>
            <a:lvl1pPr marL="0" indent="0">
              <a:buFontTx/>
              <a:buNone/>
              <a:defRPr sz="2400">
                <a:solidFill>
                  <a:schemeClr val="tx1">
                    <a:lumMod val="50000"/>
                    <a:lumOff val="50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3883819" y="6531069"/>
            <a:ext cx="13373099" cy="2333796"/>
          </a:xfrm>
        </p:spPr>
        <p:txBody>
          <a:bodyPr anchor="ctr">
            <a:normAutofit/>
          </a:bodyPr>
          <a:lstStyle>
            <a:lvl1pPr marL="0" indent="0" algn="l">
              <a:buNone/>
              <a:defRPr sz="2700">
                <a:solidFill>
                  <a:schemeClr val="tx1">
                    <a:lumMod val="65000"/>
                    <a:lumOff val="3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D8BD707-D9CF-40AE-B4C6-C98DA3205C09}" type="datetimeFigureOut">
              <a:rPr lang="en-US" smtClean="0"/>
              <a:pPr/>
              <a:t>3/2/2021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6283" y="47672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797719" y="4866209"/>
            <a:ext cx="1169651" cy="547688"/>
          </a:xfrm>
        </p:spPr>
        <p:txBody>
          <a:bodyPr/>
          <a:lstStyle/>
          <a:p>
            <a:fld id="{B6F15528-21DE-4FAA-801E-634DDDAF4B2B}" type="slidenum">
              <a:rPr lang="en-US" smtClean="0"/>
              <a:pPr/>
              <a:t>‹#›</a:t>
            </a:fld>
            <a:endParaRPr lang="en-US"/>
          </a:p>
        </p:txBody>
      </p:sp>
      <p:sp>
        <p:nvSpPr>
          <p:cNvPr id="14" name="TextBox 13"/>
          <p:cNvSpPr txBox="1"/>
          <p:nvPr/>
        </p:nvSpPr>
        <p:spPr>
          <a:xfrm>
            <a:off x="3701478" y="972008"/>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
        <p:nvSpPr>
          <p:cNvPr id="15" name="TextBox 14"/>
          <p:cNvSpPr txBox="1"/>
          <p:nvPr/>
        </p:nvSpPr>
        <p:spPr>
          <a:xfrm>
            <a:off x="16672278" y="4357959"/>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987142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3883820" y="3657601"/>
            <a:ext cx="13373100" cy="4087268"/>
          </a:xfrm>
        </p:spPr>
        <p:txBody>
          <a:bodyPr anchor="b">
            <a:normAutofit/>
          </a:bodyPr>
          <a:lstStyle>
            <a:lvl1pPr algn="l">
              <a:defRPr sz="72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3883820" y="7772400"/>
            <a:ext cx="13373100" cy="109443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1D8BD707-D9CF-40AE-B4C6-C98DA3205C09}" type="datetimeFigureOut">
              <a:rPr lang="en-US" smtClean="0"/>
              <a:pPr/>
              <a:t>3/2/2021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6283" y="7367588"/>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19" y="7474631"/>
            <a:ext cx="1169651" cy="547688"/>
          </a:xfrm>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674228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4274924" y="914400"/>
            <a:ext cx="12590889" cy="4343400"/>
          </a:xfrm>
        </p:spPr>
        <p:txBody>
          <a:bodyPr anchor="ctr">
            <a:normAutofit/>
          </a:bodyPr>
          <a:lstStyle>
            <a:lvl1pPr algn="l">
              <a:defRPr sz="72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3883818" y="6515100"/>
            <a:ext cx="13373100" cy="1257300"/>
          </a:xfrm>
        </p:spPr>
        <p:txBody>
          <a:bodyPr anchor="b">
            <a:noAutofit/>
          </a:bodyPr>
          <a:lstStyle>
            <a:lvl1pPr marL="0" indent="0">
              <a:buFontTx/>
              <a:buNone/>
              <a:defRPr sz="3600">
                <a:solidFill>
                  <a:schemeClr val="accent1"/>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3883820" y="7772400"/>
            <a:ext cx="13373100" cy="109443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1D8BD707-D9CF-40AE-B4C6-C98DA3205C09}" type="datetimeFigureOut">
              <a:rPr lang="en-US" smtClean="0"/>
              <a:pPr/>
              <a:t>3/2/2021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6283" y="7367588"/>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19" y="7474631"/>
            <a:ext cx="1169651" cy="547688"/>
          </a:xfrm>
        </p:spPr>
        <p:txBody>
          <a:bodyPr/>
          <a:lstStyle/>
          <a:p>
            <a:fld id="{B6F15528-21DE-4FAA-801E-634DDDAF4B2B}" type="slidenum">
              <a:rPr lang="en-US" smtClean="0"/>
              <a:pPr/>
              <a:t>‹#›</a:t>
            </a:fld>
            <a:endParaRPr lang="en-US"/>
          </a:p>
        </p:txBody>
      </p:sp>
      <p:sp>
        <p:nvSpPr>
          <p:cNvPr id="17" name="TextBox 16"/>
          <p:cNvSpPr txBox="1"/>
          <p:nvPr/>
        </p:nvSpPr>
        <p:spPr>
          <a:xfrm>
            <a:off x="3701478" y="972008"/>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
        <p:nvSpPr>
          <p:cNvPr id="18" name="TextBox 17"/>
          <p:cNvSpPr txBox="1"/>
          <p:nvPr/>
        </p:nvSpPr>
        <p:spPr>
          <a:xfrm>
            <a:off x="16672278" y="4357959"/>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3649945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3883819" y="941111"/>
            <a:ext cx="13373099" cy="4320030"/>
          </a:xfrm>
        </p:spPr>
        <p:txBody>
          <a:bodyPr anchor="ctr">
            <a:normAutofit/>
          </a:bodyPr>
          <a:lstStyle>
            <a:lvl1pPr algn="l">
              <a:defRPr sz="72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3883818" y="6515100"/>
            <a:ext cx="13373100" cy="1257300"/>
          </a:xfrm>
        </p:spPr>
        <p:txBody>
          <a:bodyPr anchor="b">
            <a:noAutofit/>
          </a:bodyPr>
          <a:lstStyle>
            <a:lvl1pPr marL="0" indent="0">
              <a:buFontTx/>
              <a:buNone/>
              <a:defRPr sz="3600">
                <a:solidFill>
                  <a:schemeClr val="accent1"/>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3883820" y="7772400"/>
            <a:ext cx="13373100" cy="109443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1D8BD707-D9CF-40AE-B4C6-C98DA3205C09}" type="datetimeFigureOut">
              <a:rPr lang="en-US" smtClean="0"/>
              <a:pPr/>
              <a:t>3/2/2021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6283" y="7367588"/>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19" y="7474631"/>
            <a:ext cx="1169651" cy="547688"/>
          </a:xfrm>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610063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659691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942219" y="941108"/>
            <a:ext cx="3311402" cy="7925726"/>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3883818" y="941108"/>
            <a:ext cx="9715500" cy="7925726"/>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846274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3889388" y="936165"/>
            <a:ext cx="13367531" cy="1921335"/>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3883818" y="3200400"/>
            <a:ext cx="13373100" cy="566643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318104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3883819" y="3088125"/>
            <a:ext cx="13373099" cy="2203200"/>
          </a:xfrm>
        </p:spPr>
        <p:txBody>
          <a:bodyPr anchor="b"/>
          <a:lstStyle>
            <a:lvl1pPr algn="l">
              <a:defRPr sz="6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3883819" y="5295194"/>
            <a:ext cx="13373099" cy="1290600"/>
          </a:xfrm>
        </p:spPr>
        <p:txBody>
          <a:bodyPr anchor="t"/>
          <a:lstStyle>
            <a:lvl1pPr marL="0" indent="0" algn="l">
              <a:buNone/>
              <a:defRPr sz="3000">
                <a:solidFill>
                  <a:schemeClr val="tx1">
                    <a:lumMod val="65000"/>
                    <a:lumOff val="3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D8BD707-D9CF-40AE-B4C6-C98DA3205C09}" type="datetimeFigureOut">
              <a:rPr lang="en-US" smtClean="0"/>
              <a:pPr/>
              <a:t>3/2/2021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6283" y="47672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797719" y="4866209"/>
            <a:ext cx="1169651" cy="547688"/>
          </a:xfrm>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364616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3883818" y="3200400"/>
            <a:ext cx="6470796" cy="5666433"/>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10786121" y="3189333"/>
            <a:ext cx="6470796" cy="5666433"/>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3/2/2021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797719" y="1181674"/>
            <a:ext cx="1169651" cy="547688"/>
          </a:xfrm>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56497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4409060" y="2959055"/>
            <a:ext cx="5989098"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tr-TR"/>
              <a:t>Asıl metin stillerini düzenlemek için tıklayın</a:t>
            </a:r>
          </a:p>
        </p:txBody>
      </p:sp>
      <p:sp>
        <p:nvSpPr>
          <p:cNvPr id="4" name="Content Placeholder 3"/>
          <p:cNvSpPr>
            <a:spLocks noGrp="1"/>
          </p:cNvSpPr>
          <p:nvPr>
            <p:ph sz="half" idx="2"/>
          </p:nvPr>
        </p:nvSpPr>
        <p:spPr>
          <a:xfrm>
            <a:off x="3883819" y="3823449"/>
            <a:ext cx="6514340" cy="503109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11259944" y="2954213"/>
            <a:ext cx="5998502"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tr-TR"/>
              <a:t>Asıl metin stillerini düzenlemek için tıklayın</a:t>
            </a:r>
          </a:p>
        </p:txBody>
      </p:sp>
      <p:sp>
        <p:nvSpPr>
          <p:cNvPr id="6" name="Content Placeholder 5"/>
          <p:cNvSpPr>
            <a:spLocks noGrp="1"/>
          </p:cNvSpPr>
          <p:nvPr>
            <p:ph sz="quarter" idx="4"/>
          </p:nvPr>
        </p:nvSpPr>
        <p:spPr>
          <a:xfrm>
            <a:off x="10750436" y="3818607"/>
            <a:ext cx="6508011" cy="503109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3/2/2021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797719" y="1181674"/>
            <a:ext cx="1169651" cy="547688"/>
          </a:xfrm>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425726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3/2/2021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28445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197971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883819" y="669132"/>
            <a:ext cx="5257799" cy="1464468"/>
          </a:xfrm>
        </p:spPr>
        <p:txBody>
          <a:bodyPr anchor="b"/>
          <a:lstStyle>
            <a:lvl1pPr algn="l">
              <a:defRPr sz="3000" b="0"/>
            </a:lvl1pPr>
          </a:lstStyle>
          <a:p>
            <a:r>
              <a:rPr lang="tr-TR"/>
              <a:t>Asıl başlık stilini düzenlemek için tıklayın</a:t>
            </a:r>
            <a:endParaRPr lang="en-US" dirty="0"/>
          </a:p>
        </p:txBody>
      </p:sp>
      <p:sp>
        <p:nvSpPr>
          <p:cNvPr id="3" name="Content Placeholder 2"/>
          <p:cNvSpPr>
            <a:spLocks noGrp="1"/>
          </p:cNvSpPr>
          <p:nvPr>
            <p:ph idx="1"/>
          </p:nvPr>
        </p:nvSpPr>
        <p:spPr>
          <a:xfrm>
            <a:off x="9484518" y="669133"/>
            <a:ext cx="7772400" cy="8122445"/>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3883819" y="2397920"/>
            <a:ext cx="5257799" cy="6393654"/>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D8BD707-D9CF-40AE-B4C6-C98DA3205C09}" type="datetimeFigureOut">
              <a:rPr lang="en-US" smtClean="0"/>
              <a:pPr/>
              <a:t>3/2/2021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248247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883820" y="7200900"/>
            <a:ext cx="13373100" cy="850107"/>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3883818" y="952448"/>
            <a:ext cx="13373100" cy="5782455"/>
          </a:xfrm>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tr-TR"/>
              <a:t>Resim eklemek için simgeye tıklayın</a:t>
            </a:r>
            <a:endParaRPr lang="en-US" dirty="0"/>
          </a:p>
        </p:txBody>
      </p:sp>
      <p:sp>
        <p:nvSpPr>
          <p:cNvPr id="4" name="Text Placeholder 3"/>
          <p:cNvSpPr>
            <a:spLocks noGrp="1"/>
          </p:cNvSpPr>
          <p:nvPr>
            <p:ph type="body" sz="half" idx="2"/>
          </p:nvPr>
        </p:nvSpPr>
        <p:spPr>
          <a:xfrm>
            <a:off x="3883820" y="8051007"/>
            <a:ext cx="13373100" cy="740568"/>
          </a:xfrm>
        </p:spPr>
        <p:txBody>
          <a:bodyPr>
            <a:normAutofit/>
          </a:bodyPr>
          <a:lstStyle>
            <a:lvl1pPr marL="0" indent="0">
              <a:buNone/>
              <a:defRPr sz="18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D8BD707-D9CF-40AE-B4C6-C98DA3205C09}" type="datetimeFigureOut">
              <a:rPr lang="en-US" smtClean="0"/>
              <a:pPr/>
              <a:t>3/2/2021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6283" y="7367588"/>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19" y="7474631"/>
            <a:ext cx="1169651" cy="547688"/>
          </a:xfrm>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41886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2" y="342900"/>
            <a:ext cx="4277274" cy="9957942"/>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40832" y="-1179"/>
            <a:ext cx="3535011" cy="1028105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274320" cy="1028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3889387" y="936165"/>
            <a:ext cx="13367531" cy="1921335"/>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3883818" y="3200400"/>
            <a:ext cx="13373100" cy="58293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5542419" y="9195656"/>
            <a:ext cx="1719425" cy="555594"/>
          </a:xfrm>
          <a:prstGeom prst="rect">
            <a:avLst/>
          </a:prstGeom>
        </p:spPr>
        <p:txBody>
          <a:bodyPr vert="horz" lIns="91440" tIns="45720" rIns="91440" bIns="45720" rtlCol="0" anchor="ctr"/>
          <a:lstStyle>
            <a:lvl1pPr algn="r">
              <a:defRPr sz="1350">
                <a:solidFill>
                  <a:schemeClr val="tx1">
                    <a:tint val="75000"/>
                  </a:schemeClr>
                </a:solidFill>
              </a:defRPr>
            </a:lvl1pPr>
          </a:lstStyle>
          <a:p>
            <a:fld id="{1D8BD707-D9CF-40AE-B4C6-C98DA3205C09}" type="datetimeFigureOut">
              <a:rPr lang="en-US" smtClean="0"/>
              <a:pPr/>
              <a:t>3/2/2021</a:t>
            </a:fld>
            <a:endParaRPr lang="en-US"/>
          </a:p>
        </p:txBody>
      </p:sp>
      <p:sp>
        <p:nvSpPr>
          <p:cNvPr id="5" name="Footer Placeholder 4"/>
          <p:cNvSpPr>
            <a:spLocks noGrp="1"/>
          </p:cNvSpPr>
          <p:nvPr>
            <p:ph type="ftr" sz="quarter" idx="3"/>
          </p:nvPr>
        </p:nvSpPr>
        <p:spPr>
          <a:xfrm>
            <a:off x="3883819" y="9203713"/>
            <a:ext cx="11429999" cy="547688"/>
          </a:xfrm>
          <a:prstGeom prst="rect">
            <a:avLst/>
          </a:prstGeom>
        </p:spPr>
        <p:txBody>
          <a:bodyPr vert="horz" lIns="91440" tIns="45720" rIns="91440" bIns="45720" rtlCol="0" anchor="ctr"/>
          <a:lstStyle>
            <a:lvl1pPr algn="l">
              <a:defRPr sz="135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797719" y="1181674"/>
            <a:ext cx="1169651" cy="547688"/>
          </a:xfrm>
          <a:prstGeom prst="rect">
            <a:avLst/>
          </a:prstGeom>
        </p:spPr>
        <p:txBody>
          <a:bodyPr vert="horz" lIns="91440" tIns="45720" rIns="91440" bIns="45720" rtlCol="0" anchor="ctr"/>
          <a:lstStyle>
            <a:lvl1pPr algn="r">
              <a:defRPr sz="3000">
                <a:solidFill>
                  <a:srgbClr val="FEFFFF"/>
                </a:solidFill>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802336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6858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14350" indent="-514350" algn="l" defTabSz="685800" rtl="0" eaLnBrk="1" latinLnBrk="0" hangingPunct="1">
        <a:spcBef>
          <a:spcPts val="1500"/>
        </a:spcBef>
        <a:spcAft>
          <a:spcPts val="0"/>
        </a:spcAft>
        <a:buClr>
          <a:schemeClr val="accent1"/>
        </a:buClr>
        <a:buFont typeface="Wingdings 3" charset="2"/>
        <a:buChar char=""/>
        <a:defRPr sz="2700" kern="1200">
          <a:solidFill>
            <a:schemeClr val="tx1">
              <a:lumMod val="75000"/>
              <a:lumOff val="25000"/>
            </a:schemeClr>
          </a:solidFill>
          <a:latin typeface="+mn-lt"/>
          <a:ea typeface="+mn-ea"/>
          <a:cs typeface="+mn-cs"/>
        </a:defRPr>
      </a:lvl1pPr>
      <a:lvl2pPr marL="1114425" indent="-428625" algn="l" defTabSz="685800" rtl="0" eaLnBrk="1" latinLnBrk="0" hangingPunct="1">
        <a:spcBef>
          <a:spcPts val="1500"/>
        </a:spcBef>
        <a:spcAft>
          <a:spcPts val="0"/>
        </a:spcAft>
        <a:buClr>
          <a:schemeClr val="accent1"/>
        </a:buClr>
        <a:buFont typeface="Wingdings 3" charset="2"/>
        <a:buChar char=""/>
        <a:defRPr sz="2400" kern="1200">
          <a:solidFill>
            <a:schemeClr val="tx1">
              <a:lumMod val="75000"/>
              <a:lumOff val="25000"/>
            </a:schemeClr>
          </a:solidFill>
          <a:latin typeface="+mn-lt"/>
          <a:ea typeface="+mn-ea"/>
          <a:cs typeface="+mn-cs"/>
        </a:defRPr>
      </a:lvl2pPr>
      <a:lvl3pPr marL="1714500" indent="-342900" algn="l" defTabSz="685800" rtl="0" eaLnBrk="1" latinLnBrk="0" hangingPunct="1">
        <a:spcBef>
          <a:spcPts val="1500"/>
        </a:spcBef>
        <a:spcAft>
          <a:spcPts val="0"/>
        </a:spcAft>
        <a:buClr>
          <a:schemeClr val="accent1"/>
        </a:buClr>
        <a:buFont typeface="Wingdings 3" charset="2"/>
        <a:buChar char=""/>
        <a:defRPr sz="2100" kern="1200">
          <a:solidFill>
            <a:schemeClr val="tx1">
              <a:lumMod val="75000"/>
              <a:lumOff val="25000"/>
            </a:schemeClr>
          </a:solidFill>
          <a:latin typeface="+mn-lt"/>
          <a:ea typeface="+mn-ea"/>
          <a:cs typeface="+mn-cs"/>
        </a:defRPr>
      </a:lvl3pPr>
      <a:lvl4pPr marL="24003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4pPr>
      <a:lvl5pPr marL="30861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5pPr>
      <a:lvl6pPr marL="37719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6pPr>
      <a:lvl7pPr marL="44577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7pPr>
      <a:lvl8pPr marL="51435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8pPr>
      <a:lvl9pPr marL="58293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EB9B5B69-A297-4D2F-8B89-529DA8A273B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2" y="342901"/>
            <a:ext cx="4277285" cy="9957943"/>
            <a:chOff x="2487613" y="285750"/>
            <a:chExt cx="2428875" cy="5654676"/>
          </a:xfrm>
        </p:grpSpPr>
        <p:sp>
          <p:nvSpPr>
            <p:cNvPr id="10" name="Freeform 11">
              <a:extLst>
                <a:ext uri="{FF2B5EF4-FFF2-40B4-BE49-F238E27FC236}">
                  <a16:creationId xmlns="" xmlns:a16="http://schemas.microsoft.com/office/drawing/2014/main" id="{3E39D215-BF38-4094-82D7-61DED114527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 xmlns:a16="http://schemas.microsoft.com/office/drawing/2014/main" id="{7412700A-91C4-4126-8F17-3B9449DBB38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 xmlns:a16="http://schemas.microsoft.com/office/drawing/2014/main" id="{DF985802-25A8-4B99-89F0-2A42EC325F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 xmlns:a16="http://schemas.microsoft.com/office/drawing/2014/main" id="{F54C35AF-DB92-4205-A779-2A385B71433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 xmlns:a16="http://schemas.microsoft.com/office/drawing/2014/main" id="{9F845211-1F53-4E0A-891E-B78A206F078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 xmlns:a16="http://schemas.microsoft.com/office/drawing/2014/main" id="{9149C7DD-9998-4805-BFC8-CEF5F5DF31A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 xmlns:a16="http://schemas.microsoft.com/office/drawing/2014/main" id="{47C8036D-3ECA-43DA-BAF5-3C65CF4112F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 xmlns:a16="http://schemas.microsoft.com/office/drawing/2014/main" id="{29C15912-CDE8-4DF3-9324-273FB4C86DC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 xmlns:a16="http://schemas.microsoft.com/office/drawing/2014/main" id="{37C68D51-B7DA-4572-AB7E-708540B3C66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 xmlns:a16="http://schemas.microsoft.com/office/drawing/2014/main" id="{1AF802CB-4E9E-4895-9363-C119914909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 xmlns:a16="http://schemas.microsoft.com/office/drawing/2014/main" id="{615760E5-5F27-4735-B01C-78E05F3FBB5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 xmlns:a16="http://schemas.microsoft.com/office/drawing/2014/main" id="{DB9C6516-B2DB-432F-BD3A-A1792BD46F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 xmlns:a16="http://schemas.microsoft.com/office/drawing/2014/main" id="{BC9C8D0D-644B-4B97-B83C-CC8E64361D4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0827" y="-1179"/>
            <a:ext cx="3535010" cy="10281057"/>
            <a:chOff x="6627813" y="194833"/>
            <a:chExt cx="1952625" cy="5678918"/>
          </a:xfrm>
        </p:grpSpPr>
        <p:sp>
          <p:nvSpPr>
            <p:cNvPr id="24" name="Freeform 27">
              <a:extLst>
                <a:ext uri="{FF2B5EF4-FFF2-40B4-BE49-F238E27FC236}">
                  <a16:creationId xmlns="" xmlns:a16="http://schemas.microsoft.com/office/drawing/2014/main" id="{F8BE1EA6-80CF-446B-A4FE-3F935A51C0E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 xmlns:a16="http://schemas.microsoft.com/office/drawing/2014/main" id="{10E39808-F4F7-43DE-AB53-82B7B55EA47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 xmlns:a16="http://schemas.microsoft.com/office/drawing/2014/main" id="{6ED5109A-600A-4C23-9BB3-C4C19C2D9FF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 xmlns:a16="http://schemas.microsoft.com/office/drawing/2014/main" id="{D76FF73F-8CA3-42B0-A680-353805CD2A5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 xmlns:a16="http://schemas.microsoft.com/office/drawing/2014/main" id="{B26A6949-3BEB-422A-854C-D4E26E4CF1D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 xmlns:a16="http://schemas.microsoft.com/office/drawing/2014/main" id="{FE07AD25-30AF-40CD-B901-DF1EDBD6820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 xmlns:a16="http://schemas.microsoft.com/office/drawing/2014/main" id="{5AA460AF-7760-4F15-881A-6F0BFDBCDF4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 xmlns:a16="http://schemas.microsoft.com/office/drawing/2014/main" id="{EE53C70E-5D92-4C42-A34F-9F7D16006BB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 xmlns:a16="http://schemas.microsoft.com/office/drawing/2014/main" id="{C27614EE-0086-4D34-99BD-52F03708DC4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 xmlns:a16="http://schemas.microsoft.com/office/drawing/2014/main" id="{326919B9-3ED4-4744-A713-326B3BAF628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 xmlns:a16="http://schemas.microsoft.com/office/drawing/2014/main" id="{898BDBF5-8AA3-49CD-999A-ABA1F7AE34A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 xmlns:a16="http://schemas.microsoft.com/office/drawing/2014/main" id="{AF8ED3E0-CBE7-48C4-8F9E-FF98079CDB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 xmlns:a16="http://schemas.microsoft.com/office/drawing/2014/main" id="{A84F153B-2093-4171-BD2D-1631695C9B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74320" cy="1028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6">
            <a:extLst>
              <a:ext uri="{FF2B5EF4-FFF2-40B4-BE49-F238E27FC236}">
                <a16:creationId xmlns="" xmlns:a16="http://schemas.microsoft.com/office/drawing/2014/main" id="{DB5BC99D-7BEA-4F13-B82B-A956E2D097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6485715"/>
            <a:ext cx="2616978" cy="1167883"/>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1" name="Rectangle 40">
            <a:extLst>
              <a:ext uri="{FF2B5EF4-FFF2-40B4-BE49-F238E27FC236}">
                <a16:creationId xmlns="" xmlns:a16="http://schemas.microsoft.com/office/drawing/2014/main" id="{04FFCB0A-A21A-4D0F-AE1C-6EC8ED79A83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179"/>
            <a:ext cx="18288000" cy="10281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 xmlns:a16="http://schemas.microsoft.com/office/drawing/2014/main" id="{481DDC0B-F2D9-4A55-A60C-E0532B46C90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2" y="342901"/>
            <a:ext cx="4277285" cy="9957943"/>
            <a:chOff x="2487613" y="285750"/>
            <a:chExt cx="2428875" cy="5654676"/>
          </a:xfrm>
        </p:grpSpPr>
        <p:sp>
          <p:nvSpPr>
            <p:cNvPr id="44" name="Freeform 11">
              <a:extLst>
                <a:ext uri="{FF2B5EF4-FFF2-40B4-BE49-F238E27FC236}">
                  <a16:creationId xmlns="" xmlns:a16="http://schemas.microsoft.com/office/drawing/2014/main" id="{60C4C88B-2AA4-43CA-9F8F-3FB2B5D7DC5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5" name="Freeform 12">
              <a:extLst>
                <a:ext uri="{FF2B5EF4-FFF2-40B4-BE49-F238E27FC236}">
                  <a16:creationId xmlns="" xmlns:a16="http://schemas.microsoft.com/office/drawing/2014/main" id="{1E062DFF-2E6B-420E-AEFE-FB8082B29B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6" name="Freeform 13">
              <a:extLst>
                <a:ext uri="{FF2B5EF4-FFF2-40B4-BE49-F238E27FC236}">
                  <a16:creationId xmlns="" xmlns:a16="http://schemas.microsoft.com/office/drawing/2014/main" id="{37DD0A2B-B295-4280-B8DA-0DC58312CAB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7" name="Freeform 14">
              <a:extLst>
                <a:ext uri="{FF2B5EF4-FFF2-40B4-BE49-F238E27FC236}">
                  <a16:creationId xmlns="" xmlns:a16="http://schemas.microsoft.com/office/drawing/2014/main" id="{83B6198C-5321-4CBD-A21D-B413234BF8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8" name="Freeform 15">
              <a:extLst>
                <a:ext uri="{FF2B5EF4-FFF2-40B4-BE49-F238E27FC236}">
                  <a16:creationId xmlns="" xmlns:a16="http://schemas.microsoft.com/office/drawing/2014/main" id="{CA21CB5E-7E99-4448-8DD0-FA87EAC3C0B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9" name="Freeform 16">
              <a:extLst>
                <a:ext uri="{FF2B5EF4-FFF2-40B4-BE49-F238E27FC236}">
                  <a16:creationId xmlns="" xmlns:a16="http://schemas.microsoft.com/office/drawing/2014/main" id="{5675BC7F-097E-4C82-8B98-05F11E34FFB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0" name="Freeform 17">
              <a:extLst>
                <a:ext uri="{FF2B5EF4-FFF2-40B4-BE49-F238E27FC236}">
                  <a16:creationId xmlns="" xmlns:a16="http://schemas.microsoft.com/office/drawing/2014/main" id="{CF36D428-039F-4D57-83E9-C9E49A8EEFC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1" name="Freeform 18">
              <a:extLst>
                <a:ext uri="{FF2B5EF4-FFF2-40B4-BE49-F238E27FC236}">
                  <a16:creationId xmlns="" xmlns:a16="http://schemas.microsoft.com/office/drawing/2014/main" id="{9C846992-7277-412B-8F89-BF12BBBBEDC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2" name="Freeform 19">
              <a:extLst>
                <a:ext uri="{FF2B5EF4-FFF2-40B4-BE49-F238E27FC236}">
                  <a16:creationId xmlns="" xmlns:a16="http://schemas.microsoft.com/office/drawing/2014/main" id="{2FFB1517-7128-4059-90D1-7FE4A5155D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3" name="Freeform 20">
              <a:extLst>
                <a:ext uri="{FF2B5EF4-FFF2-40B4-BE49-F238E27FC236}">
                  <a16:creationId xmlns="" xmlns:a16="http://schemas.microsoft.com/office/drawing/2014/main" id="{C0835D29-A969-4B36-823D-2041358537C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4" name="Freeform 21">
              <a:extLst>
                <a:ext uri="{FF2B5EF4-FFF2-40B4-BE49-F238E27FC236}">
                  <a16:creationId xmlns="" xmlns:a16="http://schemas.microsoft.com/office/drawing/2014/main" id="{E513FF63-116C-4620-AA46-03788BE5F1C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5" name="Freeform 22">
              <a:extLst>
                <a:ext uri="{FF2B5EF4-FFF2-40B4-BE49-F238E27FC236}">
                  <a16:creationId xmlns="" xmlns:a16="http://schemas.microsoft.com/office/drawing/2014/main" id="{EF361EF8-880C-41F9-8051-9F05A8C2014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2" name="TextBox 2"/>
          <p:cNvSpPr txBox="1"/>
          <p:nvPr/>
        </p:nvSpPr>
        <p:spPr>
          <a:xfrm>
            <a:off x="4298125" y="4571996"/>
            <a:ext cx="11418172" cy="2071702"/>
          </a:xfrm>
        </p:spPr>
        <p:txBody>
          <a:bodyPr vert="horz" lIns="91440" tIns="45720" rIns="91440" bIns="45720" rtlCol="0" anchor="b">
            <a:normAutofit/>
          </a:bodyPr>
          <a:lstStyle/>
          <a:p>
            <a:pPr>
              <a:spcBef>
                <a:spcPct val="0"/>
              </a:spcBef>
              <a:spcAft>
                <a:spcPts val="600"/>
              </a:spcAft>
            </a:pPr>
            <a:r>
              <a:rPr lang="tr-TR" sz="5400" b="1" i="1" dirty="0" smtClean="0">
                <a:solidFill>
                  <a:schemeClr val="tx1">
                    <a:lumMod val="85000"/>
                    <a:lumOff val="15000"/>
                  </a:schemeClr>
                </a:solidFill>
                <a:latin typeface="+mj-lt"/>
                <a:ea typeface="+mj-ea"/>
                <a:cs typeface="+mj-cs"/>
              </a:rPr>
              <a:t>	</a:t>
            </a:r>
            <a:r>
              <a:rPr lang="en-US" sz="5400" b="1" i="1" dirty="0" smtClean="0">
                <a:solidFill>
                  <a:schemeClr val="tx1">
                    <a:lumMod val="85000"/>
                    <a:lumOff val="15000"/>
                  </a:schemeClr>
                </a:solidFill>
                <a:latin typeface="+mj-lt"/>
                <a:ea typeface="+mj-ea"/>
                <a:cs typeface="+mj-cs"/>
              </a:rPr>
              <a:t>ÇATIŞMA </a:t>
            </a:r>
            <a:r>
              <a:rPr lang="en-US" sz="5400" b="1" i="1" dirty="0">
                <a:solidFill>
                  <a:schemeClr val="tx1">
                    <a:lumMod val="85000"/>
                    <a:lumOff val="15000"/>
                  </a:schemeClr>
                </a:solidFill>
                <a:latin typeface="+mj-lt"/>
                <a:ea typeface="+mj-ea"/>
                <a:cs typeface="+mj-cs"/>
              </a:rPr>
              <a:t>ÇÖZME </a:t>
            </a:r>
            <a:r>
              <a:rPr lang="en-US" sz="5400" b="1" i="1" dirty="0" smtClean="0">
                <a:solidFill>
                  <a:schemeClr val="tx1">
                    <a:lumMod val="85000"/>
                    <a:lumOff val="15000"/>
                  </a:schemeClr>
                </a:solidFill>
                <a:latin typeface="+mj-lt"/>
                <a:ea typeface="+mj-ea"/>
                <a:cs typeface="+mj-cs"/>
              </a:rPr>
              <a:t>BECERİLERİ</a:t>
            </a:r>
            <a:endParaRPr lang="en-US" sz="5400" b="1" i="1" dirty="0">
              <a:solidFill>
                <a:schemeClr val="tx1">
                  <a:lumMod val="85000"/>
                  <a:lumOff val="15000"/>
                </a:schemeClr>
              </a:solidFill>
              <a:latin typeface="+mj-lt"/>
              <a:ea typeface="+mj-ea"/>
              <a:cs typeface="+mj-cs"/>
            </a:endParaRPr>
          </a:p>
        </p:txBody>
      </p:sp>
      <p:grpSp>
        <p:nvGrpSpPr>
          <p:cNvPr id="57" name="Group 56">
            <a:extLst>
              <a:ext uri="{FF2B5EF4-FFF2-40B4-BE49-F238E27FC236}">
                <a16:creationId xmlns="" xmlns:a16="http://schemas.microsoft.com/office/drawing/2014/main" id="{FBF9A995-2C32-4FB7-B5F3-E417B7DE06E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0827" y="-1179"/>
            <a:ext cx="3535010" cy="10281057"/>
            <a:chOff x="6627813" y="194833"/>
            <a:chExt cx="1952625" cy="5678918"/>
          </a:xfrm>
        </p:grpSpPr>
        <p:sp>
          <p:nvSpPr>
            <p:cNvPr id="58" name="Freeform 27">
              <a:extLst>
                <a:ext uri="{FF2B5EF4-FFF2-40B4-BE49-F238E27FC236}">
                  <a16:creationId xmlns="" xmlns:a16="http://schemas.microsoft.com/office/drawing/2014/main" id="{0F4ECCFB-A0C2-4B4D-B6E2-77341F6FE1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9" name="Freeform 28">
              <a:extLst>
                <a:ext uri="{FF2B5EF4-FFF2-40B4-BE49-F238E27FC236}">
                  <a16:creationId xmlns="" xmlns:a16="http://schemas.microsoft.com/office/drawing/2014/main" id="{5476CBB8-CCD6-4739-8729-8927DC09D2B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0" name="Freeform 29">
              <a:extLst>
                <a:ext uri="{FF2B5EF4-FFF2-40B4-BE49-F238E27FC236}">
                  <a16:creationId xmlns="" xmlns:a16="http://schemas.microsoft.com/office/drawing/2014/main" id="{695B716E-8BF4-4DD9-96A5-4238FDC07E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1" name="Freeform 30">
              <a:extLst>
                <a:ext uri="{FF2B5EF4-FFF2-40B4-BE49-F238E27FC236}">
                  <a16:creationId xmlns="" xmlns:a16="http://schemas.microsoft.com/office/drawing/2014/main" id="{6A3F7DBC-E3BC-4902-BE4C-6F3542E33DD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2" name="Freeform 31">
              <a:extLst>
                <a:ext uri="{FF2B5EF4-FFF2-40B4-BE49-F238E27FC236}">
                  <a16:creationId xmlns="" xmlns:a16="http://schemas.microsoft.com/office/drawing/2014/main" id="{70379707-5601-41BA-8F25-82825A8E3C6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3" name="Freeform 32">
              <a:extLst>
                <a:ext uri="{FF2B5EF4-FFF2-40B4-BE49-F238E27FC236}">
                  <a16:creationId xmlns="" xmlns:a16="http://schemas.microsoft.com/office/drawing/2014/main" id="{1C7E7640-A719-4104-8E66-10B2FB84872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4" name="Freeform 33">
              <a:extLst>
                <a:ext uri="{FF2B5EF4-FFF2-40B4-BE49-F238E27FC236}">
                  <a16:creationId xmlns="" xmlns:a16="http://schemas.microsoft.com/office/drawing/2014/main" id="{9A4C4222-3F93-463D-9B22-69ECBF8E05B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5" name="Freeform 34">
              <a:extLst>
                <a:ext uri="{FF2B5EF4-FFF2-40B4-BE49-F238E27FC236}">
                  <a16:creationId xmlns="" xmlns:a16="http://schemas.microsoft.com/office/drawing/2014/main" id="{B263D752-00B8-466F-A4DD-D4F58CAE122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6" name="Freeform 35">
              <a:extLst>
                <a:ext uri="{FF2B5EF4-FFF2-40B4-BE49-F238E27FC236}">
                  <a16:creationId xmlns="" xmlns:a16="http://schemas.microsoft.com/office/drawing/2014/main" id="{45470F50-BCB7-4793-B6EE-C07E5779464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7" name="Freeform 36">
              <a:extLst>
                <a:ext uri="{FF2B5EF4-FFF2-40B4-BE49-F238E27FC236}">
                  <a16:creationId xmlns="" xmlns:a16="http://schemas.microsoft.com/office/drawing/2014/main" id="{3FE3B154-4827-4A59-B611-C15FE093032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8" name="Freeform 37">
              <a:extLst>
                <a:ext uri="{FF2B5EF4-FFF2-40B4-BE49-F238E27FC236}">
                  <a16:creationId xmlns="" xmlns:a16="http://schemas.microsoft.com/office/drawing/2014/main" id="{4856C74D-7893-4686-8C69-93ADFAD947B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9" name="Freeform 38">
              <a:extLst>
                <a:ext uri="{FF2B5EF4-FFF2-40B4-BE49-F238E27FC236}">
                  <a16:creationId xmlns="" xmlns:a16="http://schemas.microsoft.com/office/drawing/2014/main" id="{D9855B44-5A4E-48D3-B20E-74C69EF511B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1" name="Rectangle 70">
            <a:extLst>
              <a:ext uri="{FF2B5EF4-FFF2-40B4-BE49-F238E27FC236}">
                <a16:creationId xmlns="" xmlns:a16="http://schemas.microsoft.com/office/drawing/2014/main" id="{4DF306C4-90F2-4BFE-B2AD-FAFB31C465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74320" cy="1028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3"/>
          <p:cNvPicPr>
            <a:picLocks noChangeAspect="1"/>
          </p:cNvPicPr>
          <p:nvPr/>
        </p:nvPicPr>
        <p:blipFill>
          <a:blip r:embed="rId2"/>
          <a:stretch>
            <a:fillRect/>
          </a:stretch>
        </p:blipFill>
        <p:spPr>
          <a:xfrm>
            <a:off x="2793599" y="-522910"/>
            <a:ext cx="5404104" cy="5404104"/>
          </a:xfrm>
          <a:prstGeom prst="rect">
            <a:avLst/>
          </a:prstGeom>
        </p:spPr>
      </p:pic>
      <p:pic>
        <p:nvPicPr>
          <p:cNvPr id="4" name="Picture 4"/>
          <p:cNvPicPr>
            <a:picLocks noChangeAspect="1"/>
          </p:cNvPicPr>
          <p:nvPr/>
        </p:nvPicPr>
        <p:blipFill>
          <a:blip r:embed="rId3"/>
          <a:stretch>
            <a:fillRect/>
          </a:stretch>
        </p:blipFill>
        <p:spPr>
          <a:xfrm>
            <a:off x="10230250" y="1141651"/>
            <a:ext cx="6599236" cy="1913777"/>
          </a:xfrm>
          <a:prstGeom prst="rect">
            <a:avLst/>
          </a:prstGeom>
        </p:spPr>
      </p:pic>
      <p:sp>
        <p:nvSpPr>
          <p:cNvPr id="73" name="Freeform 33">
            <a:extLst>
              <a:ext uri="{FF2B5EF4-FFF2-40B4-BE49-F238E27FC236}">
                <a16:creationId xmlns="" xmlns:a16="http://schemas.microsoft.com/office/drawing/2014/main" id="{AA07F762-5743-4CB0-9102-37CFC56F26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7130367"/>
            <a:ext cx="2616978" cy="1167883"/>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9" name="Group 10">
            <a:extLst>
              <a:ext uri="{FF2B5EF4-FFF2-40B4-BE49-F238E27FC236}">
                <a16:creationId xmlns="" xmlns:a16="http://schemas.microsoft.com/office/drawing/2014/main" id="{EB9B5B69-A297-4D2F-8B89-529DA8A273B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2" y="342901"/>
            <a:ext cx="4277285" cy="9957943"/>
            <a:chOff x="2487613" y="285750"/>
            <a:chExt cx="2428875" cy="5654676"/>
          </a:xfrm>
        </p:grpSpPr>
        <p:sp>
          <p:nvSpPr>
            <p:cNvPr id="12" name="Freeform 11">
              <a:extLst>
                <a:ext uri="{FF2B5EF4-FFF2-40B4-BE49-F238E27FC236}">
                  <a16:creationId xmlns="" xmlns:a16="http://schemas.microsoft.com/office/drawing/2014/main" id="{3E39D215-BF38-4094-82D7-61DED114527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 xmlns:a16="http://schemas.microsoft.com/office/drawing/2014/main" id="{7412700A-91C4-4126-8F17-3B9449DBB38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 xmlns:a16="http://schemas.microsoft.com/office/drawing/2014/main" id="{DF985802-25A8-4B99-89F0-2A42EC325F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 xmlns:a16="http://schemas.microsoft.com/office/drawing/2014/main" id="{F54C35AF-DB92-4205-A779-2A385B71433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 xmlns:a16="http://schemas.microsoft.com/office/drawing/2014/main" id="{9F845211-1F53-4E0A-891E-B78A206F078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 xmlns:a16="http://schemas.microsoft.com/office/drawing/2014/main" id="{9149C7DD-9998-4805-BFC8-CEF5F5DF31A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 xmlns:a16="http://schemas.microsoft.com/office/drawing/2014/main" id="{47C8036D-3ECA-43DA-BAF5-3C65CF4112F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 xmlns:a16="http://schemas.microsoft.com/office/drawing/2014/main" id="{29C15912-CDE8-4DF3-9324-273FB4C86DC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 xmlns:a16="http://schemas.microsoft.com/office/drawing/2014/main" id="{37C68D51-B7DA-4572-AB7E-708540B3C66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 xmlns:a16="http://schemas.microsoft.com/office/drawing/2014/main" id="{1AF802CB-4E9E-4895-9363-C119914909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 xmlns:a16="http://schemas.microsoft.com/office/drawing/2014/main" id="{615760E5-5F27-4735-B01C-78E05F3FBB5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 xmlns:a16="http://schemas.microsoft.com/office/drawing/2014/main" id="{DB9C6516-B2DB-432F-BD3A-A1792BD46F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0" name="Group 24">
            <a:extLst>
              <a:ext uri="{FF2B5EF4-FFF2-40B4-BE49-F238E27FC236}">
                <a16:creationId xmlns="" xmlns:a16="http://schemas.microsoft.com/office/drawing/2014/main" id="{BC9C8D0D-644B-4B97-B83C-CC8E64361D4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0827" y="-1179"/>
            <a:ext cx="3535010" cy="10281057"/>
            <a:chOff x="6627813" y="194833"/>
            <a:chExt cx="1952625" cy="5678918"/>
          </a:xfrm>
        </p:grpSpPr>
        <p:sp>
          <p:nvSpPr>
            <p:cNvPr id="26" name="Freeform 27">
              <a:extLst>
                <a:ext uri="{FF2B5EF4-FFF2-40B4-BE49-F238E27FC236}">
                  <a16:creationId xmlns="" xmlns:a16="http://schemas.microsoft.com/office/drawing/2014/main" id="{F8BE1EA6-80CF-446B-A4FE-3F935A51C0E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 xmlns:a16="http://schemas.microsoft.com/office/drawing/2014/main" id="{10E39808-F4F7-43DE-AB53-82B7B55EA47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 xmlns:a16="http://schemas.microsoft.com/office/drawing/2014/main" id="{6ED5109A-600A-4C23-9BB3-C4C19C2D9FF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 xmlns:a16="http://schemas.microsoft.com/office/drawing/2014/main" id="{D76FF73F-8CA3-42B0-A680-353805CD2A5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 xmlns:a16="http://schemas.microsoft.com/office/drawing/2014/main" id="{B26A6949-3BEB-422A-854C-D4E26E4CF1D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 xmlns:a16="http://schemas.microsoft.com/office/drawing/2014/main" id="{FE07AD25-30AF-40CD-B901-DF1EDBD6820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 xmlns:a16="http://schemas.microsoft.com/office/drawing/2014/main" id="{5AA460AF-7760-4F15-881A-6F0BFDBCDF4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 xmlns:a16="http://schemas.microsoft.com/office/drawing/2014/main" id="{EE53C70E-5D92-4C42-A34F-9F7D16006BB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 xmlns:a16="http://schemas.microsoft.com/office/drawing/2014/main" id="{C27614EE-0086-4D34-99BD-52F03708DC4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 xmlns:a16="http://schemas.microsoft.com/office/drawing/2014/main" id="{326919B9-3ED4-4744-A713-326B3BAF628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 xmlns:a16="http://schemas.microsoft.com/office/drawing/2014/main" id="{898BDBF5-8AA3-49CD-999A-ABA1F7AE34A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 xmlns:a16="http://schemas.microsoft.com/office/drawing/2014/main" id="{AF8ED3E0-CBE7-48C4-8F9E-FF98079CDB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51" name="Rectangle 38">
            <a:extLst>
              <a:ext uri="{FF2B5EF4-FFF2-40B4-BE49-F238E27FC236}">
                <a16:creationId xmlns="" xmlns:a16="http://schemas.microsoft.com/office/drawing/2014/main" id="{A84F153B-2093-4171-BD2D-1631695C9B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74320" cy="1028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2" name="Freeform 6">
            <a:extLst>
              <a:ext uri="{FF2B5EF4-FFF2-40B4-BE49-F238E27FC236}">
                <a16:creationId xmlns="" xmlns:a16="http://schemas.microsoft.com/office/drawing/2014/main" id="{DB5BC99D-7BEA-4F13-B82B-A956E2D097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6485715"/>
            <a:ext cx="2616978" cy="1167883"/>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53" name="Rectangle 42">
            <a:extLst>
              <a:ext uri="{FF2B5EF4-FFF2-40B4-BE49-F238E27FC236}">
                <a16:creationId xmlns="" xmlns:a16="http://schemas.microsoft.com/office/drawing/2014/main" id="{F6167D22-B2B2-4469-BE4E-6B0DC972E4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179"/>
            <a:ext cx="18288000" cy="10281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TextBox 3"/>
          <p:cNvSpPr txBox="1"/>
          <p:nvPr/>
        </p:nvSpPr>
        <p:spPr>
          <a:xfrm>
            <a:off x="3883819" y="7162800"/>
            <a:ext cx="13373099" cy="1235172"/>
          </a:xfrm>
        </p:spPr>
        <p:txBody>
          <a:bodyPr vert="horz" lIns="91440" tIns="45720" rIns="91440" bIns="45720" rtlCol="0" anchor="b">
            <a:normAutofit/>
          </a:bodyPr>
          <a:lstStyle/>
          <a:p>
            <a:pPr>
              <a:spcBef>
                <a:spcPct val="0"/>
              </a:spcBef>
              <a:spcAft>
                <a:spcPts val="600"/>
              </a:spcAft>
            </a:pPr>
            <a:r>
              <a:rPr lang="en-US" sz="6600">
                <a:solidFill>
                  <a:srgbClr val="447378"/>
                </a:solidFill>
                <a:latin typeface="+mj-lt"/>
                <a:ea typeface="+mj-ea"/>
                <a:cs typeface="+mj-cs"/>
              </a:rPr>
              <a:t>ÇATIŞMA ÇÖZME YÖNTEMLERİ</a:t>
            </a:r>
          </a:p>
        </p:txBody>
      </p:sp>
      <p:sp>
        <p:nvSpPr>
          <p:cNvPr id="54" name="Rectangle 44">
            <a:extLst>
              <a:ext uri="{FF2B5EF4-FFF2-40B4-BE49-F238E27FC236}">
                <a16:creationId xmlns="" xmlns:a16="http://schemas.microsoft.com/office/drawing/2014/main" id="{E27E2F65-D0DD-4710-977A-873706F901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74320" cy="10287000"/>
          </a:xfrm>
          <a:prstGeom prst="rect">
            <a:avLst/>
          </a:prstGeom>
          <a:solidFill>
            <a:srgbClr val="447378"/>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4"/>
          <p:cNvPicPr>
            <a:picLocks noChangeAspect="1"/>
          </p:cNvPicPr>
          <p:nvPr/>
        </p:nvPicPr>
        <p:blipFill>
          <a:blip r:embed="rId2"/>
          <a:stretch>
            <a:fillRect/>
          </a:stretch>
        </p:blipFill>
        <p:spPr>
          <a:xfrm>
            <a:off x="3883818" y="2266850"/>
            <a:ext cx="4144315" cy="3153642"/>
          </a:xfrm>
          <a:prstGeom prst="rect">
            <a:avLst/>
          </a:prstGeom>
        </p:spPr>
      </p:pic>
      <p:pic>
        <p:nvPicPr>
          <p:cNvPr id="6" name="Picture 6"/>
          <p:cNvPicPr>
            <a:picLocks noChangeAspect="1"/>
          </p:cNvPicPr>
          <p:nvPr/>
        </p:nvPicPr>
        <p:blipFill>
          <a:blip r:embed="rId3"/>
          <a:stretch>
            <a:fillRect/>
          </a:stretch>
        </p:blipFill>
        <p:spPr>
          <a:xfrm>
            <a:off x="6296669" y="1786271"/>
            <a:ext cx="6343621" cy="4814116"/>
          </a:xfrm>
          <a:prstGeom prst="rect">
            <a:avLst/>
          </a:prstGeom>
        </p:spPr>
      </p:pic>
      <p:pic>
        <p:nvPicPr>
          <p:cNvPr id="5" name="Picture 5"/>
          <p:cNvPicPr>
            <a:picLocks noChangeAspect="1"/>
          </p:cNvPicPr>
          <p:nvPr/>
        </p:nvPicPr>
        <p:blipFill>
          <a:blip r:embed="rId4"/>
          <a:stretch>
            <a:fillRect/>
          </a:stretch>
        </p:blipFill>
        <p:spPr>
          <a:xfrm>
            <a:off x="13137646" y="2232803"/>
            <a:ext cx="4142232" cy="3221736"/>
          </a:xfrm>
          <a:prstGeom prst="rect">
            <a:avLst/>
          </a:prstGeom>
        </p:spPr>
      </p:pic>
      <p:sp>
        <p:nvSpPr>
          <p:cNvPr id="55" name="Freeform 33">
            <a:extLst>
              <a:ext uri="{FF2B5EF4-FFF2-40B4-BE49-F238E27FC236}">
                <a16:creationId xmlns="" xmlns:a16="http://schemas.microsoft.com/office/drawing/2014/main" id="{783A863A-BB4D-4ECD-8D75-B5B6F03D73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7222347"/>
            <a:ext cx="2616978" cy="1167883"/>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8A179"/>
        </a:solidFill>
        <a:effectLst/>
      </p:bgPr>
    </p:bg>
    <p:spTree>
      <p:nvGrpSpPr>
        <p:cNvPr id="1" name=""/>
        <p:cNvGrpSpPr/>
        <p:nvPr/>
      </p:nvGrpSpPr>
      <p:grpSpPr>
        <a:xfrm>
          <a:off x="0" y="0"/>
          <a:ext cx="0" cy="0"/>
          <a:chOff x="0" y="0"/>
          <a:chExt cx="0" cy="0"/>
        </a:xfrm>
      </p:grpSpPr>
      <p:sp>
        <p:nvSpPr>
          <p:cNvPr id="2" name="TextBox 2"/>
          <p:cNvSpPr txBox="1"/>
          <p:nvPr/>
        </p:nvSpPr>
        <p:spPr>
          <a:xfrm>
            <a:off x="7117773" y="283947"/>
            <a:ext cx="12069137" cy="9815253"/>
          </a:xfrm>
          <a:prstGeom prst="rect">
            <a:avLst/>
          </a:prstGeom>
        </p:spPr>
        <p:txBody>
          <a:bodyPr lIns="0" tIns="0" rIns="0" bIns="0" rtlCol="0" anchor="t">
            <a:spAutoFit/>
          </a:bodyPr>
          <a:lstStyle/>
          <a:p>
            <a:pPr>
              <a:lnSpc>
                <a:spcPts val="7078"/>
              </a:lnSpc>
              <a:spcBef>
                <a:spcPct val="0"/>
              </a:spcBef>
            </a:pPr>
            <a:r>
              <a:rPr lang="en-US" sz="5056" dirty="0" err="1">
                <a:solidFill>
                  <a:srgbClr val="000000"/>
                </a:solidFill>
                <a:latin typeface="Acherus Grotesque"/>
              </a:rPr>
              <a:t>Tarafların</a:t>
            </a:r>
            <a:r>
              <a:rPr lang="en-US" sz="5056" dirty="0">
                <a:solidFill>
                  <a:srgbClr val="000000"/>
                </a:solidFill>
                <a:latin typeface="Acherus Grotesque"/>
              </a:rPr>
              <a:t> </a:t>
            </a:r>
            <a:r>
              <a:rPr lang="en-US" sz="5056" dirty="0" err="1">
                <a:solidFill>
                  <a:srgbClr val="000000"/>
                </a:solidFill>
                <a:latin typeface="Acherus Grotesque"/>
              </a:rPr>
              <a:t>ikisinin</a:t>
            </a:r>
            <a:r>
              <a:rPr lang="en-US" sz="5056" dirty="0">
                <a:solidFill>
                  <a:srgbClr val="000000"/>
                </a:solidFill>
                <a:latin typeface="Acherus Grotesque"/>
              </a:rPr>
              <a:t> de</a:t>
            </a:r>
          </a:p>
          <a:p>
            <a:pPr>
              <a:lnSpc>
                <a:spcPts val="7078"/>
              </a:lnSpc>
              <a:spcBef>
                <a:spcPct val="0"/>
              </a:spcBef>
            </a:pPr>
            <a:r>
              <a:rPr lang="en-US" sz="5056" dirty="0" err="1">
                <a:solidFill>
                  <a:srgbClr val="000000"/>
                </a:solidFill>
                <a:latin typeface="Acherus Grotesque"/>
              </a:rPr>
              <a:t>kaybettiği</a:t>
            </a:r>
            <a:r>
              <a:rPr lang="en-US" sz="5056" dirty="0">
                <a:solidFill>
                  <a:srgbClr val="000000"/>
                </a:solidFill>
                <a:latin typeface="Acherus Grotesque"/>
              </a:rPr>
              <a:t>, </a:t>
            </a:r>
            <a:r>
              <a:rPr lang="en-US" sz="5056" dirty="0" err="1">
                <a:solidFill>
                  <a:srgbClr val="000000"/>
                </a:solidFill>
                <a:latin typeface="Acherus Grotesque"/>
              </a:rPr>
              <a:t>dolayısıyla</a:t>
            </a:r>
            <a:r>
              <a:rPr lang="en-US" sz="5056" dirty="0">
                <a:solidFill>
                  <a:srgbClr val="000000"/>
                </a:solidFill>
                <a:latin typeface="Acherus Grotesque"/>
              </a:rPr>
              <a:t> </a:t>
            </a:r>
            <a:r>
              <a:rPr lang="en-US" sz="5056" dirty="0" err="1">
                <a:solidFill>
                  <a:srgbClr val="000000"/>
                </a:solidFill>
                <a:latin typeface="Acherus Grotesque"/>
              </a:rPr>
              <a:t>ikisinin</a:t>
            </a:r>
            <a:r>
              <a:rPr lang="en-US" sz="5056" dirty="0">
                <a:solidFill>
                  <a:srgbClr val="000000"/>
                </a:solidFill>
                <a:latin typeface="Acherus Grotesque"/>
              </a:rPr>
              <a:t> de </a:t>
            </a:r>
            <a:r>
              <a:rPr lang="en-US" sz="5056" dirty="0" err="1">
                <a:solidFill>
                  <a:srgbClr val="000000"/>
                </a:solidFill>
                <a:latin typeface="Acherus Grotesque"/>
              </a:rPr>
              <a:t>mutsuz</a:t>
            </a:r>
            <a:r>
              <a:rPr lang="en-US" sz="5056" dirty="0">
                <a:solidFill>
                  <a:srgbClr val="000000"/>
                </a:solidFill>
                <a:latin typeface="Acherus Grotesque"/>
              </a:rPr>
              <a:t> </a:t>
            </a:r>
            <a:r>
              <a:rPr lang="en-US" sz="5056" dirty="0" err="1">
                <a:solidFill>
                  <a:srgbClr val="000000"/>
                </a:solidFill>
                <a:latin typeface="Acherus Grotesque"/>
              </a:rPr>
              <a:t>hissettiği</a:t>
            </a:r>
            <a:r>
              <a:rPr lang="en-US" sz="5056" dirty="0">
                <a:solidFill>
                  <a:srgbClr val="000000"/>
                </a:solidFill>
                <a:latin typeface="Acherus Grotesque"/>
              </a:rPr>
              <a:t> </a:t>
            </a:r>
            <a:r>
              <a:rPr lang="en-US" sz="5056" dirty="0">
                <a:solidFill>
                  <a:srgbClr val="000000"/>
                </a:solidFill>
                <a:latin typeface="Acherus Grotesque Bold"/>
              </a:rPr>
              <a:t>(</a:t>
            </a:r>
            <a:r>
              <a:rPr lang="en-US" sz="5056" dirty="0" err="1">
                <a:solidFill>
                  <a:srgbClr val="000000"/>
                </a:solidFill>
                <a:latin typeface="Acherus Grotesque Bold"/>
              </a:rPr>
              <a:t>kaybet-kaybet</a:t>
            </a:r>
            <a:r>
              <a:rPr lang="en-US" sz="5056" dirty="0">
                <a:solidFill>
                  <a:srgbClr val="000000"/>
                </a:solidFill>
                <a:latin typeface="Acherus Grotesque Bold"/>
              </a:rPr>
              <a:t>) </a:t>
            </a:r>
          </a:p>
          <a:p>
            <a:pPr>
              <a:lnSpc>
                <a:spcPts val="7078"/>
              </a:lnSpc>
              <a:spcBef>
                <a:spcPct val="0"/>
              </a:spcBef>
            </a:pPr>
            <a:endParaRPr lang="en-US" sz="5056" dirty="0">
              <a:solidFill>
                <a:srgbClr val="000000"/>
              </a:solidFill>
              <a:latin typeface="Acherus Grotesque Bold"/>
            </a:endParaRPr>
          </a:p>
          <a:p>
            <a:pPr>
              <a:lnSpc>
                <a:spcPts val="7078"/>
              </a:lnSpc>
              <a:spcBef>
                <a:spcPct val="0"/>
              </a:spcBef>
            </a:pPr>
            <a:r>
              <a:rPr lang="en-US" sz="5056" dirty="0" err="1">
                <a:solidFill>
                  <a:srgbClr val="000000"/>
                </a:solidFill>
                <a:latin typeface="Acherus Grotesque"/>
              </a:rPr>
              <a:t>Taraflardan</a:t>
            </a:r>
            <a:r>
              <a:rPr lang="en-US" sz="5056" dirty="0">
                <a:solidFill>
                  <a:srgbClr val="000000"/>
                </a:solidFill>
                <a:latin typeface="Acherus Grotesque"/>
              </a:rPr>
              <a:t> </a:t>
            </a:r>
            <a:r>
              <a:rPr lang="en-US" sz="5056" dirty="0" err="1">
                <a:solidFill>
                  <a:srgbClr val="000000"/>
                </a:solidFill>
                <a:latin typeface="Acherus Grotesque"/>
              </a:rPr>
              <a:t>birinin</a:t>
            </a:r>
            <a:r>
              <a:rPr lang="en-US" sz="5056" dirty="0">
                <a:solidFill>
                  <a:srgbClr val="000000"/>
                </a:solidFill>
                <a:latin typeface="Acherus Grotesque"/>
              </a:rPr>
              <a:t> </a:t>
            </a:r>
            <a:r>
              <a:rPr lang="en-US" sz="5056" dirty="0" err="1">
                <a:solidFill>
                  <a:srgbClr val="000000"/>
                </a:solidFill>
                <a:latin typeface="Acherus Grotesque"/>
              </a:rPr>
              <a:t>kazanıp</a:t>
            </a:r>
            <a:r>
              <a:rPr lang="en-US" sz="5056" dirty="0">
                <a:solidFill>
                  <a:srgbClr val="000000"/>
                </a:solidFill>
                <a:latin typeface="Acherus Grotesque"/>
              </a:rPr>
              <a:t>,</a:t>
            </a:r>
          </a:p>
          <a:p>
            <a:pPr>
              <a:lnSpc>
                <a:spcPts val="7078"/>
              </a:lnSpc>
              <a:spcBef>
                <a:spcPct val="0"/>
              </a:spcBef>
            </a:pPr>
            <a:r>
              <a:rPr lang="en-US" sz="5056" dirty="0" err="1">
                <a:solidFill>
                  <a:srgbClr val="000000"/>
                </a:solidFill>
                <a:latin typeface="Acherus Grotesque"/>
              </a:rPr>
              <a:t>diğerinin</a:t>
            </a:r>
            <a:r>
              <a:rPr lang="en-US" sz="5056" dirty="0">
                <a:solidFill>
                  <a:srgbClr val="000000"/>
                </a:solidFill>
                <a:latin typeface="Acherus Grotesque"/>
              </a:rPr>
              <a:t> </a:t>
            </a:r>
            <a:r>
              <a:rPr lang="en-US" sz="5056" dirty="0" err="1">
                <a:solidFill>
                  <a:srgbClr val="000000"/>
                </a:solidFill>
                <a:latin typeface="Acherus Grotesque"/>
              </a:rPr>
              <a:t>kaybettiği</a:t>
            </a:r>
            <a:r>
              <a:rPr lang="en-US" sz="5056" dirty="0">
                <a:solidFill>
                  <a:srgbClr val="000000"/>
                </a:solidFill>
                <a:latin typeface="Acherus Grotesque"/>
              </a:rPr>
              <a:t> </a:t>
            </a:r>
            <a:r>
              <a:rPr lang="en-US" sz="5056" dirty="0" err="1">
                <a:solidFill>
                  <a:srgbClr val="000000"/>
                </a:solidFill>
                <a:latin typeface="Acherus Grotesque"/>
              </a:rPr>
              <a:t>kaybedenin</a:t>
            </a:r>
            <a:r>
              <a:rPr lang="en-US" sz="5056" dirty="0">
                <a:solidFill>
                  <a:srgbClr val="000000"/>
                </a:solidFill>
                <a:latin typeface="Acherus Grotesque"/>
              </a:rPr>
              <a:t> </a:t>
            </a:r>
            <a:r>
              <a:rPr lang="en-US" sz="5056" dirty="0" err="1">
                <a:solidFill>
                  <a:srgbClr val="000000"/>
                </a:solidFill>
                <a:latin typeface="Acherus Grotesque"/>
              </a:rPr>
              <a:t>mutsuz</a:t>
            </a:r>
            <a:r>
              <a:rPr lang="en-US" sz="5056" dirty="0">
                <a:solidFill>
                  <a:srgbClr val="000000"/>
                </a:solidFill>
                <a:latin typeface="Acherus Grotesque"/>
              </a:rPr>
              <a:t> </a:t>
            </a:r>
            <a:r>
              <a:rPr lang="en-US" sz="5056" dirty="0" err="1">
                <a:solidFill>
                  <a:srgbClr val="000000"/>
                </a:solidFill>
                <a:latin typeface="Acherus Grotesque"/>
              </a:rPr>
              <a:t>olduğu</a:t>
            </a:r>
            <a:r>
              <a:rPr lang="en-US" sz="5056" dirty="0">
                <a:solidFill>
                  <a:srgbClr val="000000"/>
                </a:solidFill>
                <a:latin typeface="Acherus Grotesque"/>
              </a:rPr>
              <a:t> </a:t>
            </a:r>
            <a:r>
              <a:rPr lang="en-US" sz="5056" dirty="0">
                <a:solidFill>
                  <a:srgbClr val="000000"/>
                </a:solidFill>
                <a:latin typeface="Acherus Grotesque Bold"/>
              </a:rPr>
              <a:t>(</a:t>
            </a:r>
            <a:r>
              <a:rPr lang="en-US" sz="5056" dirty="0" err="1">
                <a:solidFill>
                  <a:srgbClr val="000000"/>
                </a:solidFill>
                <a:latin typeface="Acherus Grotesque Bold"/>
              </a:rPr>
              <a:t>kazan-kaybet</a:t>
            </a:r>
            <a:r>
              <a:rPr lang="en-US" sz="5056" dirty="0">
                <a:solidFill>
                  <a:srgbClr val="000000"/>
                </a:solidFill>
                <a:latin typeface="Acherus Grotesque Bold"/>
              </a:rPr>
              <a:t>) </a:t>
            </a:r>
          </a:p>
          <a:p>
            <a:pPr>
              <a:lnSpc>
                <a:spcPts val="7078"/>
              </a:lnSpc>
              <a:spcBef>
                <a:spcPct val="0"/>
              </a:spcBef>
            </a:pPr>
            <a:endParaRPr lang="en-US" sz="5056" dirty="0">
              <a:solidFill>
                <a:srgbClr val="000000"/>
              </a:solidFill>
              <a:latin typeface="Acherus Grotesque Bold"/>
            </a:endParaRPr>
          </a:p>
          <a:p>
            <a:pPr>
              <a:lnSpc>
                <a:spcPts val="7078"/>
              </a:lnSpc>
              <a:spcBef>
                <a:spcPct val="0"/>
              </a:spcBef>
            </a:pPr>
            <a:r>
              <a:rPr lang="en-US" sz="5056" dirty="0" err="1">
                <a:solidFill>
                  <a:srgbClr val="000000"/>
                </a:solidFill>
                <a:latin typeface="Acherus Grotesque"/>
              </a:rPr>
              <a:t>Tarafların</a:t>
            </a:r>
            <a:r>
              <a:rPr lang="en-US" sz="5056" dirty="0">
                <a:solidFill>
                  <a:srgbClr val="000000"/>
                </a:solidFill>
                <a:latin typeface="Acherus Grotesque"/>
              </a:rPr>
              <a:t> </a:t>
            </a:r>
            <a:r>
              <a:rPr lang="en-US" sz="5056" dirty="0" err="1">
                <a:solidFill>
                  <a:srgbClr val="000000"/>
                </a:solidFill>
                <a:latin typeface="Acherus Grotesque"/>
              </a:rPr>
              <a:t>ikisinin</a:t>
            </a:r>
            <a:r>
              <a:rPr lang="en-US" sz="5056" dirty="0">
                <a:solidFill>
                  <a:srgbClr val="000000"/>
                </a:solidFill>
                <a:latin typeface="Acherus Grotesque"/>
              </a:rPr>
              <a:t> de </a:t>
            </a:r>
            <a:r>
              <a:rPr lang="en-US" sz="5056" dirty="0" err="1">
                <a:solidFill>
                  <a:srgbClr val="000000"/>
                </a:solidFill>
                <a:latin typeface="Acherus Grotesque"/>
              </a:rPr>
              <a:t>kazandığı</a:t>
            </a:r>
            <a:endParaRPr lang="en-US" sz="5056" dirty="0">
              <a:solidFill>
                <a:srgbClr val="000000"/>
              </a:solidFill>
              <a:latin typeface="Acherus Grotesque"/>
            </a:endParaRPr>
          </a:p>
          <a:p>
            <a:pPr>
              <a:lnSpc>
                <a:spcPts val="7078"/>
              </a:lnSpc>
              <a:spcBef>
                <a:spcPct val="0"/>
              </a:spcBef>
            </a:pPr>
            <a:r>
              <a:rPr lang="en-US" sz="5056" dirty="0" err="1">
                <a:solidFill>
                  <a:srgbClr val="000000"/>
                </a:solidFill>
                <a:latin typeface="Acherus Grotesque"/>
              </a:rPr>
              <a:t>dolayısıyla</a:t>
            </a:r>
            <a:r>
              <a:rPr lang="en-US" sz="5056" dirty="0">
                <a:solidFill>
                  <a:srgbClr val="000000"/>
                </a:solidFill>
                <a:latin typeface="Acherus Grotesque"/>
              </a:rPr>
              <a:t> </a:t>
            </a:r>
            <a:r>
              <a:rPr lang="en-US" sz="5056" dirty="0" err="1">
                <a:solidFill>
                  <a:srgbClr val="000000"/>
                </a:solidFill>
                <a:latin typeface="Acherus Grotesque"/>
              </a:rPr>
              <a:t>mutlu</a:t>
            </a:r>
            <a:r>
              <a:rPr lang="en-US" sz="5056" dirty="0">
                <a:solidFill>
                  <a:srgbClr val="000000"/>
                </a:solidFill>
                <a:latin typeface="Acherus Grotesque"/>
              </a:rPr>
              <a:t> </a:t>
            </a:r>
            <a:r>
              <a:rPr lang="en-US" sz="5056" dirty="0" err="1">
                <a:solidFill>
                  <a:srgbClr val="000000"/>
                </a:solidFill>
                <a:latin typeface="Acherus Grotesque"/>
              </a:rPr>
              <a:t>hissettiği</a:t>
            </a:r>
            <a:endParaRPr lang="en-US" sz="5056" dirty="0">
              <a:solidFill>
                <a:srgbClr val="000000"/>
              </a:solidFill>
              <a:latin typeface="Acherus Grotesque"/>
            </a:endParaRPr>
          </a:p>
          <a:p>
            <a:pPr>
              <a:lnSpc>
                <a:spcPts val="7078"/>
              </a:lnSpc>
              <a:spcBef>
                <a:spcPct val="0"/>
              </a:spcBef>
            </a:pPr>
            <a:r>
              <a:rPr lang="en-US" sz="5056" dirty="0">
                <a:solidFill>
                  <a:srgbClr val="000000"/>
                </a:solidFill>
                <a:latin typeface="Acherus Grotesque"/>
              </a:rPr>
              <a:t> </a:t>
            </a:r>
            <a:r>
              <a:rPr lang="en-US" sz="5056" dirty="0">
                <a:solidFill>
                  <a:srgbClr val="000000"/>
                </a:solidFill>
                <a:latin typeface="Acherus Grotesque Bold"/>
              </a:rPr>
              <a:t>(</a:t>
            </a:r>
            <a:r>
              <a:rPr lang="en-US" sz="5056" dirty="0" err="1">
                <a:solidFill>
                  <a:srgbClr val="000000"/>
                </a:solidFill>
                <a:latin typeface="Acherus Grotesque Bold"/>
              </a:rPr>
              <a:t>kazan-kazan</a:t>
            </a:r>
            <a:r>
              <a:rPr lang="en-US" sz="5056" dirty="0">
                <a:solidFill>
                  <a:srgbClr val="000000"/>
                </a:solidFill>
                <a:latin typeface="Acherus Grotesque Bold"/>
              </a:rPr>
              <a:t>) </a:t>
            </a:r>
          </a:p>
        </p:txBody>
      </p:sp>
      <p:pic>
        <p:nvPicPr>
          <p:cNvPr id="3" name="Picture 3"/>
          <p:cNvPicPr>
            <a:picLocks noChangeAspect="1"/>
          </p:cNvPicPr>
          <p:nvPr/>
        </p:nvPicPr>
        <p:blipFill>
          <a:blip r:embed="rId2"/>
          <a:srcRect/>
          <a:stretch>
            <a:fillRect/>
          </a:stretch>
        </p:blipFill>
        <p:spPr>
          <a:xfrm>
            <a:off x="4701886" y="0"/>
            <a:ext cx="3241964" cy="3241964"/>
          </a:xfrm>
          <a:prstGeom prst="rect">
            <a:avLst/>
          </a:prstGeom>
        </p:spPr>
      </p:pic>
      <p:pic>
        <p:nvPicPr>
          <p:cNvPr id="4" name="Picture 4"/>
          <p:cNvPicPr>
            <a:picLocks noChangeAspect="1"/>
          </p:cNvPicPr>
          <p:nvPr/>
        </p:nvPicPr>
        <p:blipFill>
          <a:blip r:embed="rId3"/>
          <a:srcRect/>
          <a:stretch>
            <a:fillRect/>
          </a:stretch>
        </p:blipFill>
        <p:spPr>
          <a:xfrm>
            <a:off x="4810991" y="3577070"/>
            <a:ext cx="3132859" cy="3132859"/>
          </a:xfrm>
          <a:prstGeom prst="rect">
            <a:avLst/>
          </a:prstGeom>
        </p:spPr>
      </p:pic>
      <p:pic>
        <p:nvPicPr>
          <p:cNvPr id="5" name="Picture 5"/>
          <p:cNvPicPr>
            <a:picLocks noChangeAspect="1"/>
          </p:cNvPicPr>
          <p:nvPr/>
        </p:nvPicPr>
        <p:blipFill>
          <a:blip r:embed="rId4"/>
          <a:srcRect/>
          <a:stretch>
            <a:fillRect/>
          </a:stretch>
        </p:blipFill>
        <p:spPr>
          <a:xfrm>
            <a:off x="4810991" y="6982691"/>
            <a:ext cx="3304309" cy="3304309"/>
          </a:xfrm>
          <a:prstGeom prst="rect">
            <a:avLst/>
          </a:prstGeom>
        </p:spPr>
      </p:pic>
      <p:sp>
        <p:nvSpPr>
          <p:cNvPr id="6" name="TextBox 6"/>
          <p:cNvSpPr txBox="1"/>
          <p:nvPr/>
        </p:nvSpPr>
        <p:spPr>
          <a:xfrm rot="-5400000">
            <a:off x="-3437600" y="4381128"/>
            <a:ext cx="9681903" cy="1754243"/>
          </a:xfrm>
          <a:prstGeom prst="rect">
            <a:avLst/>
          </a:prstGeom>
        </p:spPr>
        <p:txBody>
          <a:bodyPr lIns="0" tIns="0" rIns="0" bIns="0" rtlCol="0" anchor="t">
            <a:spAutoFit/>
          </a:bodyPr>
          <a:lstStyle/>
          <a:p>
            <a:pPr algn="ctr">
              <a:lnSpc>
                <a:spcPts val="6972"/>
              </a:lnSpc>
              <a:spcBef>
                <a:spcPct val="0"/>
              </a:spcBef>
            </a:pPr>
            <a:r>
              <a:rPr lang="en-US" sz="4980">
                <a:solidFill>
                  <a:srgbClr val="000000"/>
                </a:solidFill>
                <a:latin typeface="Acherus Grotesque"/>
              </a:rPr>
              <a:t>ÇATIŞMA SONUCUNDA</a:t>
            </a:r>
          </a:p>
          <a:p>
            <a:pPr algn="ctr">
              <a:lnSpc>
                <a:spcPts val="6972"/>
              </a:lnSpc>
              <a:spcBef>
                <a:spcPct val="0"/>
              </a:spcBef>
            </a:pPr>
            <a:r>
              <a:rPr lang="en-US" sz="4980">
                <a:solidFill>
                  <a:srgbClr val="000000"/>
                </a:solidFill>
                <a:latin typeface="Acherus Grotesque"/>
              </a:rPr>
              <a:t> 3 DURUM OLUŞMAKTADIR</a:t>
            </a:r>
          </a:p>
        </p:txBody>
      </p:sp>
      <p:pic>
        <p:nvPicPr>
          <p:cNvPr id="7" name="Picture 7"/>
          <p:cNvPicPr>
            <a:picLocks noChangeAspect="1"/>
          </p:cNvPicPr>
          <p:nvPr/>
        </p:nvPicPr>
        <p:blipFill>
          <a:blip r:embed="rId5"/>
          <a:srcRect/>
          <a:stretch>
            <a:fillRect/>
          </a:stretch>
        </p:blipFill>
        <p:spPr>
          <a:xfrm>
            <a:off x="2653145" y="4039049"/>
            <a:ext cx="2438400" cy="2438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8A179"/>
        </a:solidFill>
        <a:effectLst/>
      </p:bgPr>
    </p:bg>
    <p:spTree>
      <p:nvGrpSpPr>
        <p:cNvPr id="1" name=""/>
        <p:cNvGrpSpPr/>
        <p:nvPr/>
      </p:nvGrpSpPr>
      <p:grpSpPr>
        <a:xfrm>
          <a:off x="0" y="0"/>
          <a:ext cx="0" cy="0"/>
          <a:chOff x="0" y="0"/>
          <a:chExt cx="0" cy="0"/>
        </a:xfrm>
      </p:grpSpPr>
      <p:sp>
        <p:nvSpPr>
          <p:cNvPr id="2" name="TextBox 2"/>
          <p:cNvSpPr txBox="1"/>
          <p:nvPr/>
        </p:nvSpPr>
        <p:spPr>
          <a:xfrm>
            <a:off x="4168641" y="540390"/>
            <a:ext cx="9950718" cy="2957820"/>
          </a:xfrm>
          <a:prstGeom prst="rect">
            <a:avLst/>
          </a:prstGeom>
        </p:spPr>
        <p:txBody>
          <a:bodyPr lIns="0" tIns="0" rIns="0" bIns="0" rtlCol="0" anchor="t">
            <a:spAutoFit/>
          </a:bodyPr>
          <a:lstStyle/>
          <a:p>
            <a:pPr algn="ctr">
              <a:lnSpc>
                <a:spcPts val="7840"/>
              </a:lnSpc>
              <a:spcBef>
                <a:spcPct val="0"/>
              </a:spcBef>
            </a:pPr>
            <a:r>
              <a:rPr lang="en-US" sz="5600">
                <a:solidFill>
                  <a:srgbClr val="000000"/>
                </a:solidFill>
                <a:latin typeface="Acherus Grotesque"/>
              </a:rPr>
              <a:t>Çatışma</a:t>
            </a:r>
          </a:p>
          <a:p>
            <a:pPr algn="ctr">
              <a:lnSpc>
                <a:spcPts val="7840"/>
              </a:lnSpc>
              <a:spcBef>
                <a:spcPct val="0"/>
              </a:spcBef>
            </a:pPr>
            <a:r>
              <a:rPr lang="en-US" sz="5600">
                <a:solidFill>
                  <a:srgbClr val="000000"/>
                </a:solidFill>
                <a:latin typeface="Acherus Grotesque"/>
              </a:rPr>
              <a:t>Durumlarıyla Başa Çıkmada Kullanılan Yollar</a:t>
            </a:r>
          </a:p>
        </p:txBody>
      </p:sp>
      <p:sp>
        <p:nvSpPr>
          <p:cNvPr id="3" name="TextBox 3"/>
          <p:cNvSpPr txBox="1"/>
          <p:nvPr/>
        </p:nvSpPr>
        <p:spPr>
          <a:xfrm>
            <a:off x="8864853" y="4774231"/>
            <a:ext cx="3652004" cy="4278974"/>
          </a:xfrm>
          <a:prstGeom prst="rect">
            <a:avLst/>
          </a:prstGeom>
        </p:spPr>
        <p:txBody>
          <a:bodyPr lIns="0" tIns="0" rIns="0" bIns="0" rtlCol="0" anchor="t">
            <a:spAutoFit/>
          </a:bodyPr>
          <a:lstStyle/>
          <a:p>
            <a:pPr algn="ctr">
              <a:lnSpc>
                <a:spcPts val="6838"/>
              </a:lnSpc>
              <a:spcBef>
                <a:spcPct val="0"/>
              </a:spcBef>
            </a:pPr>
            <a:r>
              <a:rPr lang="en-US" sz="4884">
                <a:solidFill>
                  <a:srgbClr val="000000"/>
                </a:solidFill>
                <a:latin typeface="Abril Fatface"/>
              </a:rPr>
              <a:t>Geri çekilme</a:t>
            </a:r>
          </a:p>
          <a:p>
            <a:pPr algn="ctr">
              <a:lnSpc>
                <a:spcPts val="6838"/>
              </a:lnSpc>
              <a:spcBef>
                <a:spcPct val="0"/>
              </a:spcBef>
            </a:pPr>
            <a:r>
              <a:rPr lang="en-US" sz="4884">
                <a:solidFill>
                  <a:srgbClr val="000000"/>
                </a:solidFill>
                <a:latin typeface="Abril Fatface"/>
              </a:rPr>
              <a:t>Zorlama</a:t>
            </a:r>
          </a:p>
          <a:p>
            <a:pPr algn="ctr">
              <a:lnSpc>
                <a:spcPts val="6838"/>
              </a:lnSpc>
              <a:spcBef>
                <a:spcPct val="0"/>
              </a:spcBef>
            </a:pPr>
            <a:r>
              <a:rPr lang="en-US" sz="4884">
                <a:solidFill>
                  <a:srgbClr val="000000"/>
                </a:solidFill>
                <a:latin typeface="Abril Fatface"/>
              </a:rPr>
              <a:t>Alttan alma</a:t>
            </a:r>
          </a:p>
          <a:p>
            <a:pPr algn="ctr">
              <a:lnSpc>
                <a:spcPts val="6838"/>
              </a:lnSpc>
              <a:spcBef>
                <a:spcPct val="0"/>
              </a:spcBef>
            </a:pPr>
            <a:r>
              <a:rPr lang="en-US" sz="4884">
                <a:solidFill>
                  <a:srgbClr val="000000"/>
                </a:solidFill>
                <a:latin typeface="Abril Fatface"/>
              </a:rPr>
              <a:t>Uzlaşma</a:t>
            </a:r>
          </a:p>
          <a:p>
            <a:pPr algn="ctr">
              <a:lnSpc>
                <a:spcPts val="6838"/>
              </a:lnSpc>
              <a:spcBef>
                <a:spcPct val="0"/>
              </a:spcBef>
            </a:pPr>
            <a:r>
              <a:rPr lang="en-US" sz="4884">
                <a:solidFill>
                  <a:srgbClr val="000000"/>
                </a:solidFill>
                <a:latin typeface="Abril Fatface"/>
              </a:rPr>
              <a:t>Yüzleşme</a:t>
            </a:r>
          </a:p>
        </p:txBody>
      </p:sp>
      <p:pic>
        <p:nvPicPr>
          <p:cNvPr id="4" name="Picture 4"/>
          <p:cNvPicPr>
            <a:picLocks noChangeAspect="1"/>
          </p:cNvPicPr>
          <p:nvPr/>
        </p:nvPicPr>
        <p:blipFill>
          <a:blip r:embed="rId2"/>
          <a:srcRect/>
          <a:stretch>
            <a:fillRect/>
          </a:stretch>
        </p:blipFill>
        <p:spPr>
          <a:xfrm>
            <a:off x="2696049" y="3498210"/>
            <a:ext cx="7372350" cy="73723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8A179"/>
        </a:solidFill>
        <a:effectLst/>
      </p:bgPr>
    </p:bg>
    <p:spTree>
      <p:nvGrpSpPr>
        <p:cNvPr id="1" name=""/>
        <p:cNvGrpSpPr/>
        <p:nvPr/>
      </p:nvGrpSpPr>
      <p:grpSpPr>
        <a:xfrm>
          <a:off x="0" y="0"/>
          <a:ext cx="0" cy="0"/>
          <a:chOff x="0" y="0"/>
          <a:chExt cx="0" cy="0"/>
        </a:xfrm>
      </p:grpSpPr>
      <p:sp>
        <p:nvSpPr>
          <p:cNvPr id="2" name="TextBox 2"/>
          <p:cNvSpPr txBox="1"/>
          <p:nvPr/>
        </p:nvSpPr>
        <p:spPr>
          <a:xfrm>
            <a:off x="3124200" y="571500"/>
            <a:ext cx="13143864" cy="1896673"/>
          </a:xfrm>
          <a:prstGeom prst="rect">
            <a:avLst/>
          </a:prstGeom>
        </p:spPr>
        <p:txBody>
          <a:bodyPr lIns="0" tIns="0" rIns="0" bIns="0" rtlCol="0" anchor="t">
            <a:spAutoFit/>
          </a:bodyPr>
          <a:lstStyle/>
          <a:p>
            <a:pPr algn="l">
              <a:lnSpc>
                <a:spcPts val="7627"/>
              </a:lnSpc>
              <a:spcBef>
                <a:spcPct val="0"/>
              </a:spcBef>
            </a:pPr>
            <a:endParaRPr lang="tr-TR" sz="5448" dirty="0">
              <a:solidFill>
                <a:srgbClr val="000000"/>
              </a:solidFill>
              <a:latin typeface="Acherus Grotesque"/>
            </a:endParaRPr>
          </a:p>
          <a:p>
            <a:pPr algn="l">
              <a:lnSpc>
                <a:spcPts val="7627"/>
              </a:lnSpc>
              <a:spcBef>
                <a:spcPct val="0"/>
              </a:spcBef>
            </a:pPr>
            <a:r>
              <a:rPr lang="en-US" sz="5448" dirty="0" err="1">
                <a:solidFill>
                  <a:srgbClr val="000000"/>
                </a:solidFill>
                <a:latin typeface="Acherus Grotesque"/>
              </a:rPr>
              <a:t>Kaplumbağa</a:t>
            </a:r>
            <a:endParaRPr lang="en-US" sz="5448" dirty="0">
              <a:solidFill>
                <a:srgbClr val="000000"/>
              </a:solidFill>
              <a:latin typeface="Acherus Grotesque"/>
            </a:endParaRPr>
          </a:p>
        </p:txBody>
      </p:sp>
      <p:pic>
        <p:nvPicPr>
          <p:cNvPr id="3" name="Picture 3"/>
          <p:cNvPicPr>
            <a:picLocks noChangeAspect="1"/>
          </p:cNvPicPr>
          <p:nvPr/>
        </p:nvPicPr>
        <p:blipFill>
          <a:blip r:embed="rId2"/>
          <a:srcRect/>
          <a:stretch>
            <a:fillRect/>
          </a:stretch>
        </p:blipFill>
        <p:spPr>
          <a:xfrm>
            <a:off x="9696132" y="-953200"/>
            <a:ext cx="8229600" cy="8229600"/>
          </a:xfrm>
          <a:prstGeom prst="rect">
            <a:avLst/>
          </a:prstGeom>
        </p:spPr>
      </p:pic>
      <p:pic>
        <p:nvPicPr>
          <p:cNvPr id="5" name="Picture 5"/>
          <p:cNvPicPr>
            <a:picLocks noChangeAspect="1"/>
          </p:cNvPicPr>
          <p:nvPr/>
        </p:nvPicPr>
        <p:blipFill>
          <a:blip r:embed="rId3"/>
          <a:srcRect/>
          <a:stretch>
            <a:fillRect/>
          </a:stretch>
        </p:blipFill>
        <p:spPr>
          <a:xfrm rot="5400000">
            <a:off x="3274339" y="3795057"/>
            <a:ext cx="3473913" cy="1945391"/>
          </a:xfrm>
          <a:prstGeom prst="rect">
            <a:avLst/>
          </a:prstGeom>
        </p:spPr>
      </p:pic>
      <p:sp>
        <p:nvSpPr>
          <p:cNvPr id="6" name="Metin kutusu 5">
            <a:extLst>
              <a:ext uri="{FF2B5EF4-FFF2-40B4-BE49-F238E27FC236}">
                <a16:creationId xmlns="" xmlns:a16="http://schemas.microsoft.com/office/drawing/2014/main" id="{5A4DD8BB-8931-4274-B57F-DFF28B3FF315}"/>
              </a:ext>
            </a:extLst>
          </p:cNvPr>
          <p:cNvSpPr txBox="1"/>
          <p:nvPr/>
        </p:nvSpPr>
        <p:spPr>
          <a:xfrm>
            <a:off x="3505200" y="6515100"/>
            <a:ext cx="3352800" cy="1754326"/>
          </a:xfrm>
          <a:prstGeom prst="rect">
            <a:avLst/>
          </a:prstGeom>
          <a:noFill/>
        </p:spPr>
        <p:txBody>
          <a:bodyPr wrap="square" rtlCol="0">
            <a:spAutoFit/>
          </a:bodyPr>
          <a:lstStyle/>
          <a:p>
            <a:endParaRPr lang="tr-TR" sz="3600" dirty="0">
              <a:latin typeface="Times New Roman" panose="02020603050405020304" pitchFamily="18" charset="0"/>
              <a:cs typeface="Times New Roman" panose="02020603050405020304" pitchFamily="18" charset="0"/>
            </a:endParaRPr>
          </a:p>
          <a:p>
            <a:r>
              <a:rPr lang="tr-TR" sz="3600" dirty="0">
                <a:latin typeface="Times New Roman" panose="02020603050405020304" pitchFamily="18" charset="0"/>
                <a:cs typeface="Times New Roman" panose="02020603050405020304" pitchFamily="18" charset="0"/>
              </a:rPr>
              <a:t>Deyince aklınıza ne geliyor?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F7B7E1C8-DC0D-41C5-B68E-B16A91DCA919}"/>
              </a:ext>
            </a:extLst>
          </p:cNvPr>
          <p:cNvSpPr txBox="1"/>
          <p:nvPr/>
        </p:nvSpPr>
        <p:spPr>
          <a:xfrm>
            <a:off x="5410200" y="1604070"/>
            <a:ext cx="9067800" cy="3539430"/>
          </a:xfrm>
          <a:prstGeom prst="rect">
            <a:avLst/>
          </a:prstGeom>
          <a:noFill/>
        </p:spPr>
        <p:txBody>
          <a:bodyPr wrap="square" rtlCol="0">
            <a:spAutoFit/>
          </a:bodyPr>
          <a:lstStyle/>
          <a:p>
            <a:r>
              <a:rPr lang="tr-TR" sz="3200" b="1" dirty="0">
                <a:latin typeface="Times New Roman" panose="02020603050405020304" pitchFamily="18" charset="0"/>
                <a:cs typeface="Times New Roman" panose="02020603050405020304" pitchFamily="18" charset="0"/>
              </a:rPr>
              <a:t>KAPLUMBAĞA(KABUĞUNA ÇEKİLME):</a:t>
            </a:r>
            <a:r>
              <a:rPr lang="tr-TR" sz="3200" dirty="0">
                <a:latin typeface="Times New Roman" panose="02020603050405020304" pitchFamily="18" charset="0"/>
                <a:cs typeface="Times New Roman" panose="02020603050405020304" pitchFamily="18" charset="0"/>
              </a:rPr>
              <a:t>Kaplumbağa nasıl tehlike anında kabuğuna çekilirse bu kişiler de çatışma yaşayınca isteklerinden vazgeçer, içine kapanır ,sorun yokmuş gibi davranır. Tarafların her ikisi de kaybeder. Sorun konuşulmamış olur. </a:t>
            </a:r>
            <a:r>
              <a:rPr lang="tr-TR" sz="3200" b="1" dirty="0">
                <a:latin typeface="Times New Roman" panose="02020603050405020304" pitchFamily="18" charset="0"/>
                <a:cs typeface="Times New Roman" panose="02020603050405020304" pitchFamily="18" charset="0"/>
              </a:rPr>
              <a:t>Kaybet-kaybet</a:t>
            </a:r>
            <a:r>
              <a:rPr lang="tr-TR" sz="3200" dirty="0">
                <a:latin typeface="Times New Roman" panose="02020603050405020304" pitchFamily="18" charset="0"/>
                <a:cs typeface="Times New Roman" panose="02020603050405020304" pitchFamily="18" charset="0"/>
              </a:rPr>
              <a:t> yöntemidir.</a:t>
            </a:r>
          </a:p>
          <a:p>
            <a:endParaRPr lang="tr-TR" sz="3200" dirty="0">
              <a:latin typeface="Times New Roman" panose="02020603050405020304" pitchFamily="18" charset="0"/>
              <a:cs typeface="Times New Roman" panose="02020603050405020304" pitchFamily="18" charset="0"/>
            </a:endParaRPr>
          </a:p>
        </p:txBody>
      </p:sp>
      <p:pic>
        <p:nvPicPr>
          <p:cNvPr id="3" name="1 Resim">
            <a:extLst>
              <a:ext uri="{FF2B5EF4-FFF2-40B4-BE49-F238E27FC236}">
                <a16:creationId xmlns="" xmlns:a16="http://schemas.microsoft.com/office/drawing/2014/main" id="{9EDCBC0E-E1E2-4CEF-A992-2AA73C9BAF52}"/>
              </a:ext>
            </a:extLst>
          </p:cNvPr>
          <p:cNvPicPr/>
          <p:nvPr/>
        </p:nvPicPr>
        <p:blipFill>
          <a:blip r:embed="rId2"/>
          <a:stretch>
            <a:fillRect/>
          </a:stretch>
        </p:blipFill>
        <p:spPr>
          <a:xfrm>
            <a:off x="6612572" y="5143500"/>
            <a:ext cx="5062855" cy="5143500"/>
          </a:xfrm>
          <a:prstGeom prst="rect">
            <a:avLst/>
          </a:prstGeom>
        </p:spPr>
      </p:pic>
    </p:spTree>
    <p:extLst>
      <p:ext uri="{BB962C8B-B14F-4D97-AF65-F5344CB8AC3E}">
        <p14:creationId xmlns="" xmlns:p14="http://schemas.microsoft.com/office/powerpoint/2010/main" val="1785523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8A179"/>
        </a:solidFill>
        <a:effectLst/>
      </p:bgPr>
    </p:bg>
    <p:spTree>
      <p:nvGrpSpPr>
        <p:cNvPr id="1" name=""/>
        <p:cNvGrpSpPr/>
        <p:nvPr/>
      </p:nvGrpSpPr>
      <p:grpSpPr>
        <a:xfrm>
          <a:off x="0" y="0"/>
          <a:ext cx="0" cy="0"/>
          <a:chOff x="0" y="0"/>
          <a:chExt cx="0" cy="0"/>
        </a:xfrm>
      </p:grpSpPr>
      <p:sp>
        <p:nvSpPr>
          <p:cNvPr id="2" name="TextBox 2"/>
          <p:cNvSpPr txBox="1"/>
          <p:nvPr/>
        </p:nvSpPr>
        <p:spPr>
          <a:xfrm>
            <a:off x="9296400" y="1562100"/>
            <a:ext cx="12809933" cy="1170803"/>
          </a:xfrm>
          <a:prstGeom prst="rect">
            <a:avLst/>
          </a:prstGeom>
        </p:spPr>
        <p:txBody>
          <a:bodyPr lIns="0" tIns="0" rIns="0" bIns="0" rtlCol="0" anchor="t">
            <a:spAutoFit/>
          </a:bodyPr>
          <a:lstStyle/>
          <a:p>
            <a:pPr>
              <a:lnSpc>
                <a:spcPts val="9266"/>
              </a:lnSpc>
              <a:spcBef>
                <a:spcPct val="0"/>
              </a:spcBef>
            </a:pPr>
            <a:r>
              <a:rPr lang="en-US" sz="6618" dirty="0" err="1">
                <a:solidFill>
                  <a:srgbClr val="000000"/>
                </a:solidFill>
                <a:latin typeface="Acherus Grotesque"/>
              </a:rPr>
              <a:t>Köpek</a:t>
            </a:r>
            <a:r>
              <a:rPr lang="tr-TR" sz="6618" dirty="0">
                <a:solidFill>
                  <a:srgbClr val="000000"/>
                </a:solidFill>
                <a:latin typeface="Acherus Grotesque"/>
              </a:rPr>
              <a:t> </a:t>
            </a:r>
            <a:r>
              <a:rPr lang="en-US" sz="6618" dirty="0" err="1">
                <a:solidFill>
                  <a:srgbClr val="000000"/>
                </a:solidFill>
                <a:latin typeface="Acherus Grotesque"/>
              </a:rPr>
              <a:t>Balığı</a:t>
            </a:r>
            <a:endParaRPr lang="en-US" sz="6618" dirty="0">
              <a:solidFill>
                <a:srgbClr val="000000"/>
              </a:solidFill>
              <a:latin typeface="Acherus Grotesque"/>
            </a:endParaRPr>
          </a:p>
        </p:txBody>
      </p:sp>
      <p:sp>
        <p:nvSpPr>
          <p:cNvPr id="3" name="TextBox 3"/>
          <p:cNvSpPr txBox="1"/>
          <p:nvPr/>
        </p:nvSpPr>
        <p:spPr>
          <a:xfrm>
            <a:off x="9144000" y="7277100"/>
            <a:ext cx="10701464" cy="665631"/>
          </a:xfrm>
          <a:prstGeom prst="rect">
            <a:avLst/>
          </a:prstGeom>
        </p:spPr>
        <p:txBody>
          <a:bodyPr lIns="0" tIns="0" rIns="0" bIns="0" rtlCol="0" anchor="t">
            <a:spAutoFit/>
          </a:bodyPr>
          <a:lstStyle/>
          <a:p>
            <a:pPr>
              <a:lnSpc>
                <a:spcPts val="5455"/>
              </a:lnSpc>
              <a:spcBef>
                <a:spcPct val="0"/>
              </a:spcBef>
            </a:pPr>
            <a:r>
              <a:rPr lang="tr-TR" sz="3896" dirty="0">
                <a:solidFill>
                  <a:srgbClr val="000000"/>
                </a:solidFill>
                <a:latin typeface="Acherus Grotesque"/>
              </a:rPr>
              <a:t>Deyince aklınıza ne geliyor? </a:t>
            </a:r>
            <a:endParaRPr lang="en-US" sz="3896" dirty="0">
              <a:solidFill>
                <a:srgbClr val="000000"/>
              </a:solidFill>
              <a:latin typeface="Acherus Grotesque"/>
            </a:endParaRPr>
          </a:p>
        </p:txBody>
      </p:sp>
      <p:pic>
        <p:nvPicPr>
          <p:cNvPr id="4" name="Picture 4"/>
          <p:cNvPicPr>
            <a:picLocks noChangeAspect="1"/>
          </p:cNvPicPr>
          <p:nvPr/>
        </p:nvPicPr>
        <p:blipFill>
          <a:blip r:embed="rId2"/>
          <a:srcRect/>
          <a:stretch>
            <a:fillRect/>
          </a:stretch>
        </p:blipFill>
        <p:spPr>
          <a:xfrm>
            <a:off x="446809" y="1987261"/>
            <a:ext cx="6312477" cy="6312477"/>
          </a:xfrm>
          <a:prstGeom prst="rect">
            <a:avLst/>
          </a:prstGeom>
        </p:spPr>
      </p:pic>
      <p:pic>
        <p:nvPicPr>
          <p:cNvPr id="5" name="Picture 5"/>
          <p:cNvPicPr>
            <a:picLocks noChangeAspect="1"/>
          </p:cNvPicPr>
          <p:nvPr/>
        </p:nvPicPr>
        <p:blipFill>
          <a:blip r:embed="rId3"/>
          <a:srcRect/>
          <a:stretch>
            <a:fillRect/>
          </a:stretch>
        </p:blipFill>
        <p:spPr>
          <a:xfrm rot="5400000">
            <a:off x="10800036" y="4112305"/>
            <a:ext cx="2517110" cy="140958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ABCE7061-5C6D-4FAF-900F-1B189CBD8F0C}"/>
              </a:ext>
            </a:extLst>
          </p:cNvPr>
          <p:cNvSpPr txBox="1"/>
          <p:nvPr/>
        </p:nvSpPr>
        <p:spPr>
          <a:xfrm>
            <a:off x="5201920" y="1143343"/>
            <a:ext cx="8305800" cy="4031873"/>
          </a:xfrm>
          <a:prstGeom prst="rect">
            <a:avLst/>
          </a:prstGeom>
          <a:noFill/>
        </p:spPr>
        <p:txBody>
          <a:bodyPr wrap="square" rtlCol="0">
            <a:spAutoFit/>
          </a:bodyPr>
          <a:lstStyle/>
          <a:p>
            <a:r>
              <a:rPr lang="tr-TR" sz="3200" dirty="0">
                <a:latin typeface="Times New Roman" panose="02020603050405020304" pitchFamily="18" charset="0"/>
                <a:cs typeface="Times New Roman" panose="02020603050405020304" pitchFamily="18" charset="0"/>
              </a:rPr>
              <a:t>(Saldırganlık, hırs, öfke, zorlama, baskı, güç kullanma, rekabet)</a:t>
            </a:r>
          </a:p>
          <a:p>
            <a:r>
              <a:rPr lang="tr-TR" sz="3200" dirty="0">
                <a:latin typeface="Times New Roman" panose="02020603050405020304" pitchFamily="18" charset="0"/>
                <a:cs typeface="Times New Roman" panose="02020603050405020304" pitchFamily="18" charset="0"/>
              </a:rPr>
              <a:t>Köpekbalığının tehlike anında karşıya zarar verdiği gibi bu tarza sahip kişiler de çatışma karşısında saldırganca bir tutum sergiler. ’’Ya benim dediğim olur ya da benim dediğim’ ’mantığı vardır. Tarafların biri kazanırken diğeri kaybeder. </a:t>
            </a:r>
            <a:r>
              <a:rPr lang="tr-TR" sz="3200" dirty="0" err="1">
                <a:latin typeface="Times New Roman" panose="02020603050405020304" pitchFamily="18" charset="0"/>
                <a:cs typeface="Times New Roman" panose="02020603050405020304" pitchFamily="18" charset="0"/>
              </a:rPr>
              <a:t>Kırıcıdır.</a:t>
            </a:r>
            <a:r>
              <a:rPr lang="tr-TR" sz="3200" b="1" dirty="0" err="1">
                <a:latin typeface="Times New Roman" panose="02020603050405020304" pitchFamily="18" charset="0"/>
                <a:cs typeface="Times New Roman" panose="02020603050405020304" pitchFamily="18" charset="0"/>
              </a:rPr>
              <a:t>Kazan</a:t>
            </a:r>
            <a:r>
              <a:rPr lang="tr-TR" sz="3200" b="1" dirty="0">
                <a:latin typeface="Times New Roman" panose="02020603050405020304" pitchFamily="18" charset="0"/>
                <a:cs typeface="Times New Roman" panose="02020603050405020304" pitchFamily="18" charset="0"/>
              </a:rPr>
              <a:t>-kaybet</a:t>
            </a:r>
            <a:r>
              <a:rPr lang="tr-TR" sz="3200" dirty="0">
                <a:latin typeface="Times New Roman" panose="02020603050405020304" pitchFamily="18" charset="0"/>
                <a:cs typeface="Times New Roman" panose="02020603050405020304" pitchFamily="18" charset="0"/>
              </a:rPr>
              <a:t> yöntemidir.</a:t>
            </a:r>
          </a:p>
        </p:txBody>
      </p:sp>
      <p:pic>
        <p:nvPicPr>
          <p:cNvPr id="3" name="0 Resim">
            <a:extLst>
              <a:ext uri="{FF2B5EF4-FFF2-40B4-BE49-F238E27FC236}">
                <a16:creationId xmlns="" xmlns:a16="http://schemas.microsoft.com/office/drawing/2014/main" id="{0DF2AEE7-ECA6-435D-9D66-14151ADF441C}"/>
              </a:ext>
            </a:extLst>
          </p:cNvPr>
          <p:cNvPicPr/>
          <p:nvPr/>
        </p:nvPicPr>
        <p:blipFill>
          <a:blip r:embed="rId2"/>
          <a:stretch>
            <a:fillRect/>
          </a:stretch>
        </p:blipFill>
        <p:spPr>
          <a:xfrm>
            <a:off x="6477000" y="5676900"/>
            <a:ext cx="5755640" cy="3857625"/>
          </a:xfrm>
          <a:prstGeom prst="rect">
            <a:avLst/>
          </a:prstGeom>
        </p:spPr>
      </p:pic>
    </p:spTree>
    <p:extLst>
      <p:ext uri="{BB962C8B-B14F-4D97-AF65-F5344CB8AC3E}">
        <p14:creationId xmlns="" xmlns:p14="http://schemas.microsoft.com/office/powerpoint/2010/main" val="159759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8A179"/>
        </a:solidFill>
        <a:effectLst/>
      </p:bgPr>
    </p:bg>
    <p:spTree>
      <p:nvGrpSpPr>
        <p:cNvPr id="1" name=""/>
        <p:cNvGrpSpPr/>
        <p:nvPr/>
      </p:nvGrpSpPr>
      <p:grpSpPr>
        <a:xfrm>
          <a:off x="0" y="0"/>
          <a:ext cx="0" cy="0"/>
          <a:chOff x="0" y="0"/>
          <a:chExt cx="0" cy="0"/>
        </a:xfrm>
      </p:grpSpPr>
      <p:sp>
        <p:nvSpPr>
          <p:cNvPr id="2" name="TextBox 2"/>
          <p:cNvSpPr txBox="1"/>
          <p:nvPr/>
        </p:nvSpPr>
        <p:spPr>
          <a:xfrm>
            <a:off x="661788" y="7159991"/>
            <a:ext cx="5317749" cy="1006750"/>
          </a:xfrm>
          <a:prstGeom prst="rect">
            <a:avLst/>
          </a:prstGeom>
        </p:spPr>
        <p:txBody>
          <a:bodyPr lIns="0" tIns="0" rIns="0" bIns="0" rtlCol="0" anchor="t">
            <a:spAutoFit/>
          </a:bodyPr>
          <a:lstStyle/>
          <a:p>
            <a:pPr algn="ctr">
              <a:lnSpc>
                <a:spcPts val="8321"/>
              </a:lnSpc>
              <a:spcBef>
                <a:spcPct val="0"/>
              </a:spcBef>
            </a:pPr>
            <a:r>
              <a:rPr lang="en-US" sz="5943" dirty="0">
                <a:solidFill>
                  <a:srgbClr val="000000"/>
                </a:solidFill>
                <a:latin typeface="Acherus Grotesque"/>
              </a:rPr>
              <a:t> </a:t>
            </a:r>
            <a:r>
              <a:rPr lang="en-US" sz="5943" dirty="0" err="1">
                <a:solidFill>
                  <a:srgbClr val="000000"/>
                </a:solidFill>
                <a:latin typeface="Acherus Grotesque"/>
              </a:rPr>
              <a:t>Ayıcık</a:t>
            </a:r>
            <a:endParaRPr lang="en-US" sz="5943" dirty="0">
              <a:solidFill>
                <a:srgbClr val="000000"/>
              </a:solidFill>
              <a:latin typeface="Acherus Grotesque"/>
            </a:endParaRPr>
          </a:p>
        </p:txBody>
      </p:sp>
      <p:sp>
        <p:nvSpPr>
          <p:cNvPr id="3" name="TextBox 3"/>
          <p:cNvSpPr txBox="1"/>
          <p:nvPr/>
        </p:nvSpPr>
        <p:spPr>
          <a:xfrm>
            <a:off x="9018341" y="7048500"/>
            <a:ext cx="9235023" cy="898131"/>
          </a:xfrm>
          <a:prstGeom prst="rect">
            <a:avLst/>
          </a:prstGeom>
        </p:spPr>
        <p:txBody>
          <a:bodyPr lIns="0" tIns="0" rIns="0" bIns="0" rtlCol="0" anchor="t">
            <a:spAutoFit/>
          </a:bodyPr>
          <a:lstStyle/>
          <a:p>
            <a:pPr algn="ctr">
              <a:lnSpc>
                <a:spcPts val="7438"/>
              </a:lnSpc>
              <a:spcBef>
                <a:spcPct val="0"/>
              </a:spcBef>
            </a:pPr>
            <a:r>
              <a:rPr lang="tr-TR" sz="5313" dirty="0">
                <a:solidFill>
                  <a:srgbClr val="000000"/>
                </a:solidFill>
                <a:latin typeface="Acherus Grotesque"/>
              </a:rPr>
              <a:t>Deyince aklınıza ne geliyor?</a:t>
            </a:r>
            <a:endParaRPr lang="en-US" sz="5313" dirty="0">
              <a:solidFill>
                <a:srgbClr val="000000"/>
              </a:solidFill>
              <a:latin typeface="Acherus Grotesque"/>
            </a:endParaRPr>
          </a:p>
        </p:txBody>
      </p:sp>
      <p:pic>
        <p:nvPicPr>
          <p:cNvPr id="4" name="Picture 4"/>
          <p:cNvPicPr>
            <a:picLocks noChangeAspect="1"/>
          </p:cNvPicPr>
          <p:nvPr/>
        </p:nvPicPr>
        <p:blipFill>
          <a:blip r:embed="rId2"/>
          <a:srcRect/>
          <a:stretch>
            <a:fillRect/>
          </a:stretch>
        </p:blipFill>
        <p:spPr>
          <a:xfrm>
            <a:off x="5419294" y="6777316"/>
            <a:ext cx="3164463" cy="1772100"/>
          </a:xfrm>
          <a:prstGeom prst="rect">
            <a:avLst/>
          </a:prstGeom>
        </p:spPr>
      </p:pic>
      <p:pic>
        <p:nvPicPr>
          <p:cNvPr id="5" name="Picture 5"/>
          <p:cNvPicPr>
            <a:picLocks noChangeAspect="1"/>
          </p:cNvPicPr>
          <p:nvPr/>
        </p:nvPicPr>
        <p:blipFill>
          <a:blip r:embed="rId3"/>
          <a:srcRect/>
          <a:stretch>
            <a:fillRect/>
          </a:stretch>
        </p:blipFill>
        <p:spPr>
          <a:xfrm>
            <a:off x="5334000" y="295120"/>
            <a:ext cx="6499514" cy="649951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40679A4F-39A5-4EBB-A9B3-2ED0080A0352}"/>
              </a:ext>
            </a:extLst>
          </p:cNvPr>
          <p:cNvSpPr txBox="1"/>
          <p:nvPr/>
        </p:nvSpPr>
        <p:spPr>
          <a:xfrm>
            <a:off x="3733800" y="1333500"/>
            <a:ext cx="11506200" cy="3046988"/>
          </a:xfrm>
          <a:prstGeom prst="rect">
            <a:avLst/>
          </a:prstGeom>
          <a:noFill/>
        </p:spPr>
        <p:txBody>
          <a:bodyPr wrap="square" rtlCol="0">
            <a:spAutoFit/>
          </a:bodyPr>
          <a:lstStyle/>
          <a:p>
            <a:r>
              <a:rPr lang="tr-TR" sz="3200" dirty="0">
                <a:latin typeface="Times New Roman" panose="02020603050405020304" pitchFamily="18" charset="0"/>
                <a:cs typeface="Times New Roman" panose="02020603050405020304" pitchFamily="18" charset="0"/>
              </a:rPr>
              <a:t>(Rahat, huzurlu, güvende, sevgi dolu, mutlu vs.)</a:t>
            </a:r>
          </a:p>
          <a:p>
            <a:r>
              <a:rPr lang="tr-TR" sz="3200" dirty="0">
                <a:latin typeface="Times New Roman" panose="02020603050405020304" pitchFamily="18" charset="0"/>
                <a:cs typeface="Times New Roman" panose="02020603050405020304" pitchFamily="18" charset="0"/>
              </a:rPr>
              <a:t>Bu tarza sahip olan kişiler çatışma yaşayınca ‘’Karşımdaki mutlu olsun yeter:’’ diye düşünür. Kendi isteklerinden vazgeçer.’’ Amaçlarımdan vazgeçiyorum, yeter ki beni sevsin’’ mantığı vardır. </a:t>
            </a:r>
            <a:r>
              <a:rPr lang="tr-TR" sz="3200" b="1" dirty="0">
                <a:latin typeface="Times New Roman" panose="02020603050405020304" pitchFamily="18" charset="0"/>
                <a:cs typeface="Times New Roman" panose="02020603050405020304" pitchFamily="18" charset="0"/>
              </a:rPr>
              <a:t>Kazan-kaybet</a:t>
            </a:r>
            <a:r>
              <a:rPr lang="tr-TR" sz="3200" dirty="0">
                <a:latin typeface="Times New Roman" panose="02020603050405020304" pitchFamily="18" charset="0"/>
                <a:cs typeface="Times New Roman" panose="02020603050405020304" pitchFamily="18" charset="0"/>
              </a:rPr>
              <a:t> yöntemidir.</a:t>
            </a:r>
          </a:p>
          <a:p>
            <a:endParaRPr lang="tr-TR" sz="3200" dirty="0">
              <a:latin typeface="Times New Roman" panose="02020603050405020304" pitchFamily="18" charset="0"/>
              <a:cs typeface="Times New Roman" panose="02020603050405020304" pitchFamily="18" charset="0"/>
            </a:endParaRPr>
          </a:p>
        </p:txBody>
      </p:sp>
      <p:pic>
        <p:nvPicPr>
          <p:cNvPr id="3" name="3 Resim">
            <a:extLst>
              <a:ext uri="{FF2B5EF4-FFF2-40B4-BE49-F238E27FC236}">
                <a16:creationId xmlns="" xmlns:a16="http://schemas.microsoft.com/office/drawing/2014/main" id="{305EFC55-8906-40B1-BAE8-1A3CD39001FE}"/>
              </a:ext>
            </a:extLst>
          </p:cNvPr>
          <p:cNvPicPr/>
          <p:nvPr/>
        </p:nvPicPr>
        <p:blipFill>
          <a:blip r:embed="rId2"/>
          <a:srcRect l="11239" t="4376" r="17789" b="4595"/>
          <a:stretch>
            <a:fillRect/>
          </a:stretch>
        </p:blipFill>
        <p:spPr>
          <a:xfrm>
            <a:off x="6627177" y="4914900"/>
            <a:ext cx="5033645" cy="4876800"/>
          </a:xfrm>
          <a:prstGeom prst="rect">
            <a:avLst/>
          </a:prstGeom>
        </p:spPr>
      </p:pic>
    </p:spTree>
    <p:extLst>
      <p:ext uri="{BB962C8B-B14F-4D97-AF65-F5344CB8AC3E}">
        <p14:creationId xmlns="" xmlns:p14="http://schemas.microsoft.com/office/powerpoint/2010/main" val="3891159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8A179"/>
        </a:solidFill>
        <a:effectLst/>
      </p:bgPr>
    </p:bg>
    <p:spTree>
      <p:nvGrpSpPr>
        <p:cNvPr id="1" name=""/>
        <p:cNvGrpSpPr/>
        <p:nvPr/>
      </p:nvGrpSpPr>
      <p:grpSpPr>
        <a:xfrm>
          <a:off x="0" y="0"/>
          <a:ext cx="0" cy="0"/>
          <a:chOff x="0" y="0"/>
          <a:chExt cx="0" cy="0"/>
        </a:xfrm>
      </p:grpSpPr>
      <p:sp>
        <p:nvSpPr>
          <p:cNvPr id="2" name="TextBox 2"/>
          <p:cNvSpPr txBox="1"/>
          <p:nvPr/>
        </p:nvSpPr>
        <p:spPr>
          <a:xfrm>
            <a:off x="646053" y="451851"/>
            <a:ext cx="6712398" cy="3132464"/>
          </a:xfrm>
          <a:prstGeom prst="rect">
            <a:avLst/>
          </a:prstGeom>
        </p:spPr>
        <p:txBody>
          <a:bodyPr lIns="0" tIns="0" rIns="0" bIns="0" rtlCol="0" anchor="t">
            <a:spAutoFit/>
          </a:bodyPr>
          <a:lstStyle/>
          <a:p>
            <a:pPr algn="ctr">
              <a:lnSpc>
                <a:spcPts val="12418"/>
              </a:lnSpc>
              <a:spcBef>
                <a:spcPct val="0"/>
              </a:spcBef>
            </a:pPr>
            <a:endParaRPr lang="en-US" sz="8870" dirty="0">
              <a:solidFill>
                <a:srgbClr val="000000"/>
              </a:solidFill>
              <a:latin typeface="Acherus Grotesque"/>
            </a:endParaRPr>
          </a:p>
          <a:p>
            <a:pPr algn="ctr">
              <a:lnSpc>
                <a:spcPts val="12418"/>
              </a:lnSpc>
              <a:spcBef>
                <a:spcPct val="0"/>
              </a:spcBef>
            </a:pPr>
            <a:r>
              <a:rPr lang="en-US" sz="8870" dirty="0" err="1">
                <a:solidFill>
                  <a:srgbClr val="000000"/>
                </a:solidFill>
                <a:latin typeface="Acherus Grotesque"/>
              </a:rPr>
              <a:t>Tilki</a:t>
            </a:r>
            <a:endParaRPr lang="en-US" sz="8870" dirty="0">
              <a:solidFill>
                <a:srgbClr val="000000"/>
              </a:solidFill>
              <a:latin typeface="Acherus Grotesque"/>
            </a:endParaRPr>
          </a:p>
        </p:txBody>
      </p:sp>
      <p:sp>
        <p:nvSpPr>
          <p:cNvPr id="3" name="TextBox 3"/>
          <p:cNvSpPr txBox="1"/>
          <p:nvPr/>
        </p:nvSpPr>
        <p:spPr>
          <a:xfrm>
            <a:off x="582552" y="7429500"/>
            <a:ext cx="17122895" cy="872996"/>
          </a:xfrm>
          <a:prstGeom prst="rect">
            <a:avLst/>
          </a:prstGeom>
        </p:spPr>
        <p:txBody>
          <a:bodyPr lIns="0" tIns="0" rIns="0" bIns="0" rtlCol="0" anchor="t">
            <a:spAutoFit/>
          </a:bodyPr>
          <a:lstStyle/>
          <a:p>
            <a:pPr>
              <a:lnSpc>
                <a:spcPts val="7204"/>
              </a:lnSpc>
              <a:spcBef>
                <a:spcPct val="0"/>
              </a:spcBef>
            </a:pPr>
            <a:r>
              <a:rPr lang="tr-TR" sz="5145" dirty="0">
                <a:solidFill>
                  <a:srgbClr val="000000"/>
                </a:solidFill>
                <a:latin typeface="Acherus Grotesque"/>
              </a:rPr>
              <a:t>Deyince aklınıza ne geliyor?</a:t>
            </a:r>
            <a:endParaRPr lang="en-US" sz="5145" dirty="0">
              <a:solidFill>
                <a:srgbClr val="000000"/>
              </a:solidFill>
              <a:latin typeface="Acherus Grotesque"/>
            </a:endParaRPr>
          </a:p>
        </p:txBody>
      </p:sp>
      <p:pic>
        <p:nvPicPr>
          <p:cNvPr id="4" name="Picture 4"/>
          <p:cNvPicPr>
            <a:picLocks noChangeAspect="1"/>
          </p:cNvPicPr>
          <p:nvPr/>
        </p:nvPicPr>
        <p:blipFill>
          <a:blip r:embed="rId2"/>
          <a:srcRect/>
          <a:stretch>
            <a:fillRect/>
          </a:stretch>
        </p:blipFill>
        <p:spPr>
          <a:xfrm>
            <a:off x="9525000" y="597919"/>
            <a:ext cx="7299252" cy="7299252"/>
          </a:xfrm>
          <a:prstGeom prst="rect">
            <a:avLst/>
          </a:prstGeom>
        </p:spPr>
      </p:pic>
      <p:pic>
        <p:nvPicPr>
          <p:cNvPr id="5" name="Picture 5"/>
          <p:cNvPicPr>
            <a:picLocks noChangeAspect="1"/>
          </p:cNvPicPr>
          <p:nvPr/>
        </p:nvPicPr>
        <p:blipFill>
          <a:blip r:embed="rId3"/>
          <a:srcRect/>
          <a:stretch>
            <a:fillRect/>
          </a:stretch>
        </p:blipFill>
        <p:spPr>
          <a:xfrm rot="5400000">
            <a:off x="2763641" y="4739282"/>
            <a:ext cx="2477221" cy="138724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166BF9EE-F7AC-4FA5-AC7E-001B3A642F7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2" y="342901"/>
            <a:ext cx="4277285" cy="9957943"/>
            <a:chOff x="2487613" y="285750"/>
            <a:chExt cx="2428875" cy="5654676"/>
          </a:xfrm>
        </p:grpSpPr>
        <p:sp>
          <p:nvSpPr>
            <p:cNvPr id="9" name="Freeform 11">
              <a:extLst>
                <a:ext uri="{FF2B5EF4-FFF2-40B4-BE49-F238E27FC236}">
                  <a16:creationId xmlns="" xmlns:a16="http://schemas.microsoft.com/office/drawing/2014/main" id="{3B48D182-44E3-4D8B-ACEF-F1A900BE443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 xmlns:a16="http://schemas.microsoft.com/office/drawing/2014/main" id="{355A535A-A489-477F-A314-593AA8CAFB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 xmlns:a16="http://schemas.microsoft.com/office/drawing/2014/main" id="{954C2D4C-FD83-4EF4-9312-04442ABD66B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 xmlns:a16="http://schemas.microsoft.com/office/drawing/2014/main" id="{C20701C2-CD9A-4698-BC97-E1085820C2C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 xmlns:a16="http://schemas.microsoft.com/office/drawing/2014/main" id="{62575C35-466F-42AE-87A1-D691849AB8C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 xmlns:a16="http://schemas.microsoft.com/office/drawing/2014/main" id="{58236F37-6119-45AC-80A0-CD2C311B505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 xmlns:a16="http://schemas.microsoft.com/office/drawing/2014/main" id="{F3FDD799-39FE-4D6F-9A64-2F472B2150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 xmlns:a16="http://schemas.microsoft.com/office/drawing/2014/main" id="{9820D241-1D49-442C-A95A-00BC1BF9E29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 xmlns:a16="http://schemas.microsoft.com/office/drawing/2014/main" id="{EBC2197C-B383-4866-8ABD-74222400BE8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 xmlns:a16="http://schemas.microsoft.com/office/drawing/2014/main" id="{404B06AA-FC93-4471-9DE4-56A401E70A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 xmlns:a16="http://schemas.microsoft.com/office/drawing/2014/main" id="{E580600C-013F-4FAF-8FB7-4CC0FA80A92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 xmlns:a16="http://schemas.microsoft.com/office/drawing/2014/main" id="{9BFCF199-64B2-4AEE-88C4-E954ABF362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 xmlns:a16="http://schemas.microsoft.com/office/drawing/2014/main" id="{E312DBA5-56D8-42B2-BA94-28168C2A670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0827" y="-1179"/>
            <a:ext cx="3535010" cy="10281057"/>
            <a:chOff x="6627813" y="194833"/>
            <a:chExt cx="1952625" cy="5678918"/>
          </a:xfrm>
        </p:grpSpPr>
        <p:sp>
          <p:nvSpPr>
            <p:cNvPr id="23" name="Freeform 27">
              <a:extLst>
                <a:ext uri="{FF2B5EF4-FFF2-40B4-BE49-F238E27FC236}">
                  <a16:creationId xmlns="" xmlns:a16="http://schemas.microsoft.com/office/drawing/2014/main" id="{7AD46C74-3117-46B0-B267-0F61B57CAC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 xmlns:a16="http://schemas.microsoft.com/office/drawing/2014/main" id="{8C13B810-9664-45D8-8510-D6ED0ADD721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 xmlns:a16="http://schemas.microsoft.com/office/drawing/2014/main" id="{10306E52-A922-4458-BCCE-C3C840CC755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 xmlns:a16="http://schemas.microsoft.com/office/drawing/2014/main" id="{CB578819-B7E7-4250-932F-52AE2A2A9A5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 xmlns:a16="http://schemas.microsoft.com/office/drawing/2014/main" id="{454B9C91-B623-424A-B16E-F764F189D30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 xmlns:a16="http://schemas.microsoft.com/office/drawing/2014/main" id="{EFD03C4A-8484-41E6-B458-032F1DCA70A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 xmlns:a16="http://schemas.microsoft.com/office/drawing/2014/main" id="{DDC2F3C3-1D4E-4913-9C5C-F9A65B47E5C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 xmlns:a16="http://schemas.microsoft.com/office/drawing/2014/main" id="{1E15BCA2-2420-4C53-ADE9-40FBAC23844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 xmlns:a16="http://schemas.microsoft.com/office/drawing/2014/main" id="{73D5FBF4-7129-4C51-B603-E3BC3341951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 xmlns:a16="http://schemas.microsoft.com/office/drawing/2014/main" id="{0165B164-CE2A-494C-88FC-507232B37C0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 xmlns:a16="http://schemas.microsoft.com/office/drawing/2014/main" id="{87F127E5-B10B-4D18-BCF0-E7C3C7F401E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 xmlns:a16="http://schemas.microsoft.com/office/drawing/2014/main" id="{FC692D59-F28D-4E42-B435-225F2C6CFA3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 xmlns:a16="http://schemas.microsoft.com/office/drawing/2014/main" id="{1996130F-9AB5-4DE9-8574-3AF891C5C1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74320" cy="1028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6">
            <a:extLst>
              <a:ext uri="{FF2B5EF4-FFF2-40B4-BE49-F238E27FC236}">
                <a16:creationId xmlns="" xmlns:a16="http://schemas.microsoft.com/office/drawing/2014/main" id="{3623DEAC-F39C-45D6-86DC-1033F64295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6485715"/>
            <a:ext cx="2616978" cy="1167883"/>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0" name="Rectangle 39">
            <a:extLst>
              <a:ext uri="{FF2B5EF4-FFF2-40B4-BE49-F238E27FC236}">
                <a16:creationId xmlns="" xmlns:a16="http://schemas.microsoft.com/office/drawing/2014/main" id="{A692209D-B607-46C3-8560-07AF722916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179"/>
            <a:ext cx="18288000" cy="10281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 xmlns:a16="http://schemas.microsoft.com/office/drawing/2014/main" id="{94874638-CF15-4908-BC4B-4908744D0B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 y="0"/>
            <a:ext cx="6959600" cy="10287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extBox 2"/>
          <p:cNvSpPr txBox="1"/>
          <p:nvPr/>
        </p:nvSpPr>
        <p:spPr>
          <a:xfrm>
            <a:off x="677949" y="-421292"/>
            <a:ext cx="6126316" cy="5914875"/>
          </a:xfrm>
        </p:spPr>
        <p:txBody>
          <a:bodyPr vert="horz" lIns="91440" tIns="45720" rIns="91440" bIns="45720" rtlCol="0" anchor="b">
            <a:normAutofit/>
          </a:bodyPr>
          <a:lstStyle/>
          <a:p>
            <a:pPr>
              <a:spcBef>
                <a:spcPct val="0"/>
              </a:spcBef>
              <a:spcAft>
                <a:spcPts val="600"/>
              </a:spcAft>
            </a:pPr>
            <a:r>
              <a:rPr lang="en-US" sz="6000" dirty="0" err="1">
                <a:solidFill>
                  <a:srgbClr val="FEFFFF"/>
                </a:solidFill>
                <a:latin typeface="+mj-lt"/>
                <a:ea typeface="+mj-ea"/>
                <a:cs typeface="+mj-cs"/>
              </a:rPr>
              <a:t>Çatışma</a:t>
            </a:r>
            <a:r>
              <a:rPr lang="en-US" sz="6000" dirty="0">
                <a:solidFill>
                  <a:srgbClr val="FEFFFF"/>
                </a:solidFill>
                <a:latin typeface="+mj-lt"/>
                <a:ea typeface="+mj-ea"/>
                <a:cs typeface="+mj-cs"/>
              </a:rPr>
              <a:t> </a:t>
            </a:r>
            <a:r>
              <a:rPr lang="en-US" sz="6000" dirty="0" err="1">
                <a:solidFill>
                  <a:srgbClr val="FEFFFF"/>
                </a:solidFill>
                <a:latin typeface="+mj-lt"/>
                <a:ea typeface="+mj-ea"/>
                <a:cs typeface="+mj-cs"/>
              </a:rPr>
              <a:t>nedir</a:t>
            </a:r>
            <a:r>
              <a:rPr lang="en-US" sz="6000" dirty="0">
                <a:solidFill>
                  <a:srgbClr val="FEFFFF"/>
                </a:solidFill>
                <a:latin typeface="+mj-lt"/>
                <a:ea typeface="+mj-ea"/>
                <a:cs typeface="+mj-cs"/>
              </a:rPr>
              <a:t> ?</a:t>
            </a:r>
          </a:p>
        </p:txBody>
      </p:sp>
      <p:sp>
        <p:nvSpPr>
          <p:cNvPr id="44" name="Freeform 5">
            <a:extLst>
              <a:ext uri="{FF2B5EF4-FFF2-40B4-BE49-F238E27FC236}">
                <a16:creationId xmlns="" xmlns:a16="http://schemas.microsoft.com/office/drawing/2014/main" id="{5F1B8348-CD6E-4561-A704-C232D9A267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0" y="7549510"/>
            <a:ext cx="8106033" cy="1285571"/>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3"/>
          <p:cNvPicPr>
            <a:picLocks noChangeAspect="1"/>
          </p:cNvPicPr>
          <p:nvPr/>
        </p:nvPicPr>
        <p:blipFill>
          <a:blip r:embed="rId2"/>
          <a:stretch>
            <a:fillRect/>
          </a:stretch>
        </p:blipFill>
        <p:spPr>
          <a:xfrm>
            <a:off x="8914516" y="1451125"/>
            <a:ext cx="7395702" cy="739570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C68DD0A6-A057-4B77-83ED-2788D86DD155}"/>
              </a:ext>
            </a:extLst>
          </p:cNvPr>
          <p:cNvSpPr txBox="1"/>
          <p:nvPr/>
        </p:nvSpPr>
        <p:spPr>
          <a:xfrm>
            <a:off x="4686300" y="876300"/>
            <a:ext cx="8915400" cy="3539430"/>
          </a:xfrm>
          <a:prstGeom prst="rect">
            <a:avLst/>
          </a:prstGeom>
          <a:noFill/>
        </p:spPr>
        <p:txBody>
          <a:bodyPr wrap="square" rtlCol="0">
            <a:spAutoFit/>
          </a:bodyPr>
          <a:lstStyle/>
          <a:p>
            <a:r>
              <a:rPr lang="tr-TR" sz="3200" dirty="0">
                <a:latin typeface="Times New Roman" panose="02020603050405020304" pitchFamily="18" charset="0"/>
                <a:cs typeface="Times New Roman" panose="02020603050405020304" pitchFamily="18" charset="0"/>
              </a:rPr>
              <a:t>(Kurnaz, planlı, çıkarlarını koruyan, orta yollu hareket edebilen, işbirlikçi vs.)</a:t>
            </a:r>
          </a:p>
          <a:p>
            <a:r>
              <a:rPr lang="tr-TR" sz="3200" dirty="0">
                <a:latin typeface="Times New Roman" panose="02020603050405020304" pitchFamily="18" charset="0"/>
                <a:cs typeface="Times New Roman" panose="02020603050405020304" pitchFamily="18" charset="0"/>
              </a:rPr>
              <a:t>Tilki tarzını benimseyen kişiler biraz kendi amaçlarından vazgeçer biraz da karşının amaçlarından vazgeçmesini ister. İki taraf için orta yol bulunmaya çalışır. Tam olarak tatmin olunmasa da sorun çözülür. </a:t>
            </a:r>
            <a:r>
              <a:rPr lang="tr-TR" sz="3200" b="1" dirty="0">
                <a:latin typeface="Times New Roman" panose="02020603050405020304" pitchFamily="18" charset="0"/>
                <a:cs typeface="Times New Roman" panose="02020603050405020304" pitchFamily="18" charset="0"/>
              </a:rPr>
              <a:t>Kazan-kazan</a:t>
            </a:r>
            <a:r>
              <a:rPr lang="tr-TR" sz="3200" dirty="0">
                <a:latin typeface="Times New Roman" panose="02020603050405020304" pitchFamily="18" charset="0"/>
                <a:cs typeface="Times New Roman" panose="02020603050405020304" pitchFamily="18" charset="0"/>
              </a:rPr>
              <a:t> yöntemidir</a:t>
            </a:r>
          </a:p>
        </p:txBody>
      </p:sp>
      <p:pic>
        <p:nvPicPr>
          <p:cNvPr id="3" name="4 Resim">
            <a:extLst>
              <a:ext uri="{FF2B5EF4-FFF2-40B4-BE49-F238E27FC236}">
                <a16:creationId xmlns="" xmlns:a16="http://schemas.microsoft.com/office/drawing/2014/main" id="{883152D5-9A7D-494E-8F32-CDB0D80C780D}"/>
              </a:ext>
            </a:extLst>
          </p:cNvPr>
          <p:cNvPicPr/>
          <p:nvPr/>
        </p:nvPicPr>
        <p:blipFill>
          <a:blip r:embed="rId2"/>
          <a:stretch>
            <a:fillRect/>
          </a:stretch>
        </p:blipFill>
        <p:spPr>
          <a:xfrm>
            <a:off x="6248400" y="4426472"/>
            <a:ext cx="4644390" cy="5381625"/>
          </a:xfrm>
          <a:prstGeom prst="rect">
            <a:avLst/>
          </a:prstGeom>
        </p:spPr>
      </p:pic>
    </p:spTree>
    <p:extLst>
      <p:ext uri="{BB962C8B-B14F-4D97-AF65-F5344CB8AC3E}">
        <p14:creationId xmlns="" xmlns:p14="http://schemas.microsoft.com/office/powerpoint/2010/main" val="131671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8A179"/>
        </a:solidFill>
        <a:effectLst/>
      </p:bgPr>
    </p:bg>
    <p:spTree>
      <p:nvGrpSpPr>
        <p:cNvPr id="1" name=""/>
        <p:cNvGrpSpPr/>
        <p:nvPr/>
      </p:nvGrpSpPr>
      <p:grpSpPr>
        <a:xfrm>
          <a:off x="0" y="0"/>
          <a:ext cx="0" cy="0"/>
          <a:chOff x="0" y="0"/>
          <a:chExt cx="0" cy="0"/>
        </a:xfrm>
      </p:grpSpPr>
      <p:sp>
        <p:nvSpPr>
          <p:cNvPr id="2" name="TextBox 2"/>
          <p:cNvSpPr txBox="1"/>
          <p:nvPr/>
        </p:nvSpPr>
        <p:spPr>
          <a:xfrm>
            <a:off x="270349" y="6134100"/>
            <a:ext cx="4491651" cy="2704554"/>
          </a:xfrm>
          <a:prstGeom prst="rect">
            <a:avLst/>
          </a:prstGeom>
        </p:spPr>
        <p:txBody>
          <a:bodyPr lIns="0" tIns="0" rIns="0" bIns="0" rtlCol="0" anchor="t">
            <a:spAutoFit/>
          </a:bodyPr>
          <a:lstStyle/>
          <a:p>
            <a:pPr algn="ctr">
              <a:lnSpc>
                <a:spcPts val="10710"/>
              </a:lnSpc>
              <a:spcBef>
                <a:spcPct val="0"/>
              </a:spcBef>
            </a:pPr>
            <a:endParaRPr lang="en-US" sz="7650" dirty="0">
              <a:solidFill>
                <a:srgbClr val="000000"/>
              </a:solidFill>
              <a:latin typeface="Acherus Grotesque"/>
            </a:endParaRPr>
          </a:p>
          <a:p>
            <a:pPr algn="ctr">
              <a:lnSpc>
                <a:spcPts val="10710"/>
              </a:lnSpc>
              <a:spcBef>
                <a:spcPct val="0"/>
              </a:spcBef>
            </a:pPr>
            <a:r>
              <a:rPr lang="en-US" sz="7650" dirty="0" err="1">
                <a:solidFill>
                  <a:srgbClr val="000000"/>
                </a:solidFill>
                <a:latin typeface="Acherus Grotesque"/>
              </a:rPr>
              <a:t>Baykuş</a:t>
            </a:r>
            <a:endParaRPr lang="en-US" sz="7650" dirty="0">
              <a:solidFill>
                <a:srgbClr val="000000"/>
              </a:solidFill>
              <a:latin typeface="Acherus Grotesque"/>
            </a:endParaRPr>
          </a:p>
        </p:txBody>
      </p:sp>
      <p:sp>
        <p:nvSpPr>
          <p:cNvPr id="3" name="TextBox 3"/>
          <p:cNvSpPr txBox="1"/>
          <p:nvPr/>
        </p:nvSpPr>
        <p:spPr>
          <a:xfrm>
            <a:off x="8615656" y="7949447"/>
            <a:ext cx="9367359" cy="800155"/>
          </a:xfrm>
          <a:prstGeom prst="rect">
            <a:avLst/>
          </a:prstGeom>
        </p:spPr>
        <p:txBody>
          <a:bodyPr lIns="0" tIns="0" rIns="0" bIns="0" rtlCol="0" anchor="t">
            <a:spAutoFit/>
          </a:bodyPr>
          <a:lstStyle/>
          <a:p>
            <a:pPr>
              <a:lnSpc>
                <a:spcPts val="6600"/>
              </a:lnSpc>
              <a:spcBef>
                <a:spcPct val="0"/>
              </a:spcBef>
            </a:pPr>
            <a:r>
              <a:rPr lang="tr-TR" sz="4714" dirty="0">
                <a:solidFill>
                  <a:srgbClr val="000000"/>
                </a:solidFill>
                <a:latin typeface="Acherus Grotesque"/>
              </a:rPr>
              <a:t>Deyince aklınıza ne geliyor?</a:t>
            </a:r>
            <a:endParaRPr lang="en-US" sz="4714" dirty="0">
              <a:solidFill>
                <a:srgbClr val="000000"/>
              </a:solidFill>
              <a:latin typeface="Acherus Grotesque"/>
            </a:endParaRPr>
          </a:p>
        </p:txBody>
      </p:sp>
      <p:pic>
        <p:nvPicPr>
          <p:cNvPr id="4" name="Picture 4"/>
          <p:cNvPicPr>
            <a:picLocks noChangeAspect="1"/>
          </p:cNvPicPr>
          <p:nvPr/>
        </p:nvPicPr>
        <p:blipFill>
          <a:blip r:embed="rId2"/>
          <a:srcRect/>
          <a:stretch>
            <a:fillRect/>
          </a:stretch>
        </p:blipFill>
        <p:spPr>
          <a:xfrm>
            <a:off x="5100452" y="7608062"/>
            <a:ext cx="2648082" cy="1482926"/>
          </a:xfrm>
          <a:prstGeom prst="rect">
            <a:avLst/>
          </a:prstGeom>
        </p:spPr>
      </p:pic>
      <p:pic>
        <p:nvPicPr>
          <p:cNvPr id="5" name="Picture 5"/>
          <p:cNvPicPr>
            <a:picLocks noChangeAspect="1"/>
          </p:cNvPicPr>
          <p:nvPr/>
        </p:nvPicPr>
        <p:blipFill>
          <a:blip r:embed="rId3"/>
          <a:srcRect/>
          <a:stretch>
            <a:fillRect/>
          </a:stretch>
        </p:blipFill>
        <p:spPr>
          <a:xfrm>
            <a:off x="6096000" y="1513153"/>
            <a:ext cx="5486510" cy="548651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7A014982-3836-4ED0-AEB9-11D130EB7C75}"/>
              </a:ext>
            </a:extLst>
          </p:cNvPr>
          <p:cNvSpPr txBox="1"/>
          <p:nvPr/>
        </p:nvSpPr>
        <p:spPr>
          <a:xfrm>
            <a:off x="5334000" y="619185"/>
            <a:ext cx="8305800" cy="4524315"/>
          </a:xfrm>
          <a:prstGeom prst="rect">
            <a:avLst/>
          </a:prstGeom>
          <a:noFill/>
        </p:spPr>
        <p:txBody>
          <a:bodyPr wrap="square" rtlCol="0">
            <a:spAutoFit/>
          </a:bodyPr>
          <a:lstStyle/>
          <a:p>
            <a:r>
              <a:rPr lang="tr-TR" sz="3200" dirty="0">
                <a:latin typeface="Times New Roman" panose="02020603050405020304" pitchFamily="18" charset="0"/>
                <a:cs typeface="Times New Roman" panose="02020603050405020304" pitchFamily="18" charset="0"/>
              </a:rPr>
              <a:t>(Bilge, sesleri iyi işiten, görüş açısı geniş, zeki, koruyucu </a:t>
            </a:r>
            <a:r>
              <a:rPr lang="tr-TR" sz="3200" dirty="0" err="1">
                <a:latin typeface="Times New Roman" panose="02020603050405020304" pitchFamily="18" charset="0"/>
                <a:cs typeface="Times New Roman" panose="02020603050405020304" pitchFamily="18" charset="0"/>
              </a:rPr>
              <a:t>vs.özelliklere</a:t>
            </a:r>
            <a:r>
              <a:rPr lang="tr-TR" sz="3200" dirty="0">
                <a:latin typeface="Times New Roman" panose="02020603050405020304" pitchFamily="18" charset="0"/>
                <a:cs typeface="Times New Roman" panose="02020603050405020304" pitchFamily="18" charset="0"/>
              </a:rPr>
              <a:t> sahiptir.)</a:t>
            </a:r>
          </a:p>
          <a:p>
            <a:r>
              <a:rPr lang="tr-TR" sz="3200" dirty="0">
                <a:latin typeface="Times New Roman" panose="02020603050405020304" pitchFamily="18" charset="0"/>
                <a:cs typeface="Times New Roman" panose="02020603050405020304" pitchFamily="18" charset="0"/>
              </a:rPr>
              <a:t>Her iki taraf da amaçlarından vazgeçmeden, iki tarafın da isteğinin karşılandığı çatışma çözme yöntemidir. Taraflar hem sorunu çözer hem tatmin olur hem de amaçlarına ulaşmış olur. Büyük bir olgunluk gerekir bu yöntem için. </a:t>
            </a:r>
            <a:r>
              <a:rPr lang="tr-TR" sz="3200" b="1" dirty="0">
                <a:latin typeface="Times New Roman" panose="02020603050405020304" pitchFamily="18" charset="0"/>
                <a:cs typeface="Times New Roman" panose="02020603050405020304" pitchFamily="18" charset="0"/>
              </a:rPr>
              <a:t>Kazan-kazan</a:t>
            </a:r>
            <a:r>
              <a:rPr lang="tr-TR" sz="3200" dirty="0">
                <a:latin typeface="Times New Roman" panose="02020603050405020304" pitchFamily="18" charset="0"/>
                <a:cs typeface="Times New Roman" panose="02020603050405020304" pitchFamily="18" charset="0"/>
              </a:rPr>
              <a:t> yöntemidir.</a:t>
            </a:r>
          </a:p>
          <a:p>
            <a:endParaRPr lang="tr-TR" sz="3200" dirty="0">
              <a:latin typeface="Times New Roman" panose="02020603050405020304" pitchFamily="18" charset="0"/>
              <a:cs typeface="Times New Roman" panose="02020603050405020304" pitchFamily="18" charset="0"/>
            </a:endParaRPr>
          </a:p>
        </p:txBody>
      </p:sp>
      <p:pic>
        <p:nvPicPr>
          <p:cNvPr id="3" name="5 Resim">
            <a:extLst>
              <a:ext uri="{FF2B5EF4-FFF2-40B4-BE49-F238E27FC236}">
                <a16:creationId xmlns="" xmlns:a16="http://schemas.microsoft.com/office/drawing/2014/main" id="{38D48EF4-1DD9-43F6-9214-DF8B96A5576E}"/>
              </a:ext>
            </a:extLst>
          </p:cNvPr>
          <p:cNvPicPr/>
          <p:nvPr/>
        </p:nvPicPr>
        <p:blipFill>
          <a:blip r:embed="rId2"/>
          <a:stretch>
            <a:fillRect/>
          </a:stretch>
        </p:blipFill>
        <p:spPr>
          <a:xfrm>
            <a:off x="7019925" y="4921508"/>
            <a:ext cx="4248150" cy="5448300"/>
          </a:xfrm>
          <a:prstGeom prst="rect">
            <a:avLst/>
          </a:prstGeom>
        </p:spPr>
      </p:pic>
    </p:spTree>
    <p:extLst>
      <p:ext uri="{BB962C8B-B14F-4D97-AF65-F5344CB8AC3E}">
        <p14:creationId xmlns="" xmlns:p14="http://schemas.microsoft.com/office/powerpoint/2010/main" val="4006727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8A179"/>
        </a:solidFill>
        <a:effectLst/>
      </p:bgPr>
    </p:bg>
    <p:spTree>
      <p:nvGrpSpPr>
        <p:cNvPr id="1" name=""/>
        <p:cNvGrpSpPr/>
        <p:nvPr/>
      </p:nvGrpSpPr>
      <p:grpSpPr>
        <a:xfrm>
          <a:off x="0" y="0"/>
          <a:ext cx="0" cy="0"/>
          <a:chOff x="0" y="0"/>
          <a:chExt cx="0" cy="0"/>
        </a:xfrm>
      </p:grpSpPr>
      <p:sp>
        <p:nvSpPr>
          <p:cNvPr id="2" name="TextBox 2"/>
          <p:cNvSpPr txBox="1"/>
          <p:nvPr/>
        </p:nvSpPr>
        <p:spPr>
          <a:xfrm>
            <a:off x="6823787" y="1716957"/>
            <a:ext cx="9147259" cy="6258221"/>
          </a:xfrm>
          <a:prstGeom prst="rect">
            <a:avLst/>
          </a:prstGeom>
        </p:spPr>
        <p:txBody>
          <a:bodyPr lIns="0" tIns="0" rIns="0" bIns="0" rtlCol="0" anchor="t">
            <a:spAutoFit/>
          </a:bodyPr>
          <a:lstStyle/>
          <a:p>
            <a:pPr>
              <a:lnSpc>
                <a:spcPts val="5506"/>
              </a:lnSpc>
              <a:spcBef>
                <a:spcPct val="0"/>
              </a:spcBef>
            </a:pPr>
            <a:r>
              <a:rPr lang="tr-TR" sz="3933" dirty="0">
                <a:solidFill>
                  <a:srgbClr val="000000"/>
                </a:solidFill>
                <a:latin typeface="Acherus Grotesque"/>
              </a:rPr>
              <a:t>Ç</a:t>
            </a:r>
            <a:r>
              <a:rPr lang="en-US" sz="3933" dirty="0" err="1">
                <a:solidFill>
                  <a:srgbClr val="000000"/>
                </a:solidFill>
                <a:latin typeface="Acherus Grotesque"/>
              </a:rPr>
              <a:t>atışma</a:t>
            </a:r>
            <a:r>
              <a:rPr lang="en-US" sz="3933" dirty="0">
                <a:solidFill>
                  <a:srgbClr val="000000"/>
                </a:solidFill>
                <a:latin typeface="Acherus Grotesque"/>
              </a:rPr>
              <a:t> </a:t>
            </a:r>
            <a:r>
              <a:rPr lang="en-US" sz="3933" dirty="0" err="1">
                <a:solidFill>
                  <a:srgbClr val="000000"/>
                </a:solidFill>
                <a:latin typeface="Acherus Grotesque"/>
              </a:rPr>
              <a:t>çözme</a:t>
            </a:r>
            <a:r>
              <a:rPr lang="en-US" sz="3933" dirty="0">
                <a:solidFill>
                  <a:srgbClr val="000000"/>
                </a:solidFill>
                <a:latin typeface="Acherus Grotesque"/>
              </a:rPr>
              <a:t> </a:t>
            </a:r>
            <a:r>
              <a:rPr lang="en-US" sz="3933" dirty="0" err="1">
                <a:solidFill>
                  <a:srgbClr val="000000"/>
                </a:solidFill>
                <a:latin typeface="Acherus Grotesque"/>
              </a:rPr>
              <a:t>taktiklerinin</a:t>
            </a:r>
            <a:r>
              <a:rPr lang="en-US" sz="3933" dirty="0">
                <a:solidFill>
                  <a:srgbClr val="000000"/>
                </a:solidFill>
                <a:latin typeface="Acherus Grotesque"/>
              </a:rPr>
              <a:t> </a:t>
            </a:r>
            <a:r>
              <a:rPr lang="en-US" sz="3933" dirty="0" err="1">
                <a:solidFill>
                  <a:srgbClr val="000000"/>
                </a:solidFill>
                <a:latin typeface="Acherus Grotesque"/>
              </a:rPr>
              <a:t>hepsi</a:t>
            </a:r>
            <a:r>
              <a:rPr lang="en-US" sz="3933" dirty="0">
                <a:solidFill>
                  <a:srgbClr val="000000"/>
                </a:solidFill>
                <a:latin typeface="Acherus Grotesque"/>
              </a:rPr>
              <a:t> </a:t>
            </a:r>
            <a:r>
              <a:rPr lang="en-US" sz="3933" dirty="0" err="1">
                <a:solidFill>
                  <a:srgbClr val="000000"/>
                </a:solidFill>
                <a:latin typeface="Acherus Grotesque"/>
              </a:rPr>
              <a:t>yeri</a:t>
            </a:r>
            <a:r>
              <a:rPr lang="en-US" sz="3933" dirty="0">
                <a:solidFill>
                  <a:srgbClr val="000000"/>
                </a:solidFill>
                <a:latin typeface="Acherus Grotesque"/>
              </a:rPr>
              <a:t> </a:t>
            </a:r>
            <a:r>
              <a:rPr lang="en-US" sz="3933" dirty="0" err="1">
                <a:solidFill>
                  <a:srgbClr val="000000"/>
                </a:solidFill>
                <a:latin typeface="Acherus Grotesque"/>
              </a:rPr>
              <a:t>geldikçe</a:t>
            </a:r>
            <a:r>
              <a:rPr lang="en-US" sz="3933" dirty="0">
                <a:solidFill>
                  <a:srgbClr val="000000"/>
                </a:solidFill>
                <a:latin typeface="Acherus Grotesque"/>
              </a:rPr>
              <a:t> </a:t>
            </a:r>
            <a:r>
              <a:rPr lang="en-US" sz="3933" dirty="0" err="1">
                <a:solidFill>
                  <a:srgbClr val="000000"/>
                </a:solidFill>
                <a:latin typeface="Acherus Grotesque"/>
              </a:rPr>
              <a:t>kullanılmaktadır</a:t>
            </a:r>
            <a:r>
              <a:rPr lang="en-US" sz="3933" dirty="0">
                <a:solidFill>
                  <a:srgbClr val="000000"/>
                </a:solidFill>
                <a:latin typeface="Acherus Grotesque"/>
              </a:rPr>
              <a:t>. </a:t>
            </a:r>
            <a:r>
              <a:rPr lang="en-US" sz="3933" dirty="0" err="1">
                <a:solidFill>
                  <a:srgbClr val="000000"/>
                </a:solidFill>
                <a:latin typeface="Acherus Grotesque"/>
              </a:rPr>
              <a:t>Hepsinin</a:t>
            </a:r>
            <a:r>
              <a:rPr lang="en-US" sz="3933" dirty="0">
                <a:solidFill>
                  <a:srgbClr val="000000"/>
                </a:solidFill>
                <a:latin typeface="Acherus Grotesque"/>
              </a:rPr>
              <a:t> </a:t>
            </a:r>
            <a:r>
              <a:rPr lang="en-US" sz="3933" dirty="0" err="1">
                <a:solidFill>
                  <a:srgbClr val="000000"/>
                </a:solidFill>
                <a:latin typeface="Acherus Grotesque"/>
              </a:rPr>
              <a:t>anlamlı</a:t>
            </a:r>
            <a:r>
              <a:rPr lang="en-US" sz="3933" dirty="0">
                <a:solidFill>
                  <a:srgbClr val="000000"/>
                </a:solidFill>
                <a:latin typeface="Acherus Grotesque"/>
              </a:rPr>
              <a:t> </a:t>
            </a:r>
            <a:r>
              <a:rPr lang="en-US" sz="3933" dirty="0" err="1">
                <a:solidFill>
                  <a:srgbClr val="000000"/>
                </a:solidFill>
                <a:latin typeface="Acherus Grotesque"/>
              </a:rPr>
              <a:t>işlevleri</a:t>
            </a:r>
            <a:r>
              <a:rPr lang="en-US" sz="3933" dirty="0">
                <a:solidFill>
                  <a:srgbClr val="000000"/>
                </a:solidFill>
                <a:latin typeface="Acherus Grotesque"/>
              </a:rPr>
              <a:t> </a:t>
            </a:r>
            <a:r>
              <a:rPr lang="en-US" sz="3933" dirty="0" err="1">
                <a:solidFill>
                  <a:srgbClr val="000000"/>
                </a:solidFill>
                <a:latin typeface="Acherus Grotesque"/>
              </a:rPr>
              <a:t>vardır</a:t>
            </a:r>
            <a:r>
              <a:rPr lang="en-US" sz="3933" dirty="0">
                <a:solidFill>
                  <a:srgbClr val="000000"/>
                </a:solidFill>
                <a:latin typeface="Acherus Grotesque"/>
              </a:rPr>
              <a:t>. </a:t>
            </a:r>
            <a:r>
              <a:rPr lang="en-US" sz="3933" dirty="0" err="1">
                <a:solidFill>
                  <a:srgbClr val="000000"/>
                </a:solidFill>
                <a:latin typeface="Acherus Grotesque"/>
              </a:rPr>
              <a:t>Ancak</a:t>
            </a:r>
            <a:r>
              <a:rPr lang="en-US" sz="3933" dirty="0">
                <a:solidFill>
                  <a:srgbClr val="000000"/>
                </a:solidFill>
                <a:latin typeface="Acherus Grotesque"/>
              </a:rPr>
              <a:t>; </a:t>
            </a:r>
            <a:r>
              <a:rPr lang="en-US" sz="3933" dirty="0" err="1">
                <a:solidFill>
                  <a:srgbClr val="000000"/>
                </a:solidFill>
                <a:latin typeface="Acherus Grotesque"/>
              </a:rPr>
              <a:t>uzlaşma</a:t>
            </a:r>
            <a:r>
              <a:rPr lang="en-US" sz="3933" dirty="0">
                <a:solidFill>
                  <a:srgbClr val="000000"/>
                </a:solidFill>
                <a:latin typeface="Acherus Grotesque"/>
              </a:rPr>
              <a:t> </a:t>
            </a:r>
            <a:r>
              <a:rPr lang="en-US" sz="3933" dirty="0" err="1">
                <a:solidFill>
                  <a:srgbClr val="000000"/>
                </a:solidFill>
                <a:latin typeface="Acherus Grotesque"/>
              </a:rPr>
              <a:t>ve</a:t>
            </a:r>
            <a:r>
              <a:rPr lang="en-US" sz="3933" dirty="0">
                <a:solidFill>
                  <a:srgbClr val="000000"/>
                </a:solidFill>
                <a:latin typeface="Acherus Grotesque"/>
              </a:rPr>
              <a:t> </a:t>
            </a:r>
            <a:r>
              <a:rPr lang="en-US" sz="3933" dirty="0" err="1">
                <a:solidFill>
                  <a:srgbClr val="000000"/>
                </a:solidFill>
                <a:latin typeface="Acherus Grotesque"/>
              </a:rPr>
              <a:t>yüzleşme</a:t>
            </a:r>
            <a:r>
              <a:rPr lang="en-US" sz="3933" dirty="0">
                <a:solidFill>
                  <a:srgbClr val="000000"/>
                </a:solidFill>
                <a:latin typeface="Acherus Grotesque"/>
              </a:rPr>
              <a:t> </a:t>
            </a:r>
            <a:r>
              <a:rPr lang="en-US" sz="3933" dirty="0" err="1">
                <a:solidFill>
                  <a:srgbClr val="000000"/>
                </a:solidFill>
                <a:latin typeface="Acherus Grotesque"/>
              </a:rPr>
              <a:t>taktikleri</a:t>
            </a:r>
            <a:r>
              <a:rPr lang="en-US" sz="3933" dirty="0">
                <a:solidFill>
                  <a:srgbClr val="000000"/>
                </a:solidFill>
                <a:latin typeface="Acherus Grotesque"/>
              </a:rPr>
              <a:t> </a:t>
            </a:r>
            <a:r>
              <a:rPr lang="en-US" sz="3933" dirty="0" err="1">
                <a:solidFill>
                  <a:srgbClr val="000000"/>
                </a:solidFill>
                <a:latin typeface="Acherus Grotesque"/>
              </a:rPr>
              <a:t>çatışma</a:t>
            </a:r>
            <a:r>
              <a:rPr lang="en-US" sz="3933" dirty="0">
                <a:solidFill>
                  <a:srgbClr val="000000"/>
                </a:solidFill>
                <a:latin typeface="Acherus Grotesque"/>
              </a:rPr>
              <a:t> </a:t>
            </a:r>
            <a:r>
              <a:rPr lang="en-US" sz="3933" dirty="0" err="1">
                <a:solidFill>
                  <a:srgbClr val="000000"/>
                </a:solidFill>
                <a:latin typeface="Acherus Grotesque"/>
              </a:rPr>
              <a:t>çözme</a:t>
            </a:r>
            <a:r>
              <a:rPr lang="en-US" sz="3933" dirty="0">
                <a:solidFill>
                  <a:srgbClr val="000000"/>
                </a:solidFill>
                <a:latin typeface="Acherus Grotesque"/>
              </a:rPr>
              <a:t> </a:t>
            </a:r>
            <a:r>
              <a:rPr lang="en-US" sz="3933" dirty="0" err="1">
                <a:solidFill>
                  <a:srgbClr val="000000"/>
                </a:solidFill>
                <a:latin typeface="Acherus Grotesque"/>
              </a:rPr>
              <a:t>becerisinde</a:t>
            </a:r>
            <a:r>
              <a:rPr lang="en-US" sz="3933" dirty="0">
                <a:solidFill>
                  <a:srgbClr val="000000"/>
                </a:solidFill>
                <a:latin typeface="Acherus Grotesque"/>
              </a:rPr>
              <a:t> </a:t>
            </a:r>
            <a:r>
              <a:rPr lang="en-US" sz="3933" dirty="0" err="1">
                <a:solidFill>
                  <a:srgbClr val="000000"/>
                </a:solidFill>
                <a:latin typeface="Acherus Grotesque"/>
              </a:rPr>
              <a:t>kullanılması</a:t>
            </a:r>
            <a:r>
              <a:rPr lang="en-US" sz="3933" dirty="0">
                <a:solidFill>
                  <a:srgbClr val="000000"/>
                </a:solidFill>
                <a:latin typeface="Acherus Grotesque"/>
              </a:rPr>
              <a:t> </a:t>
            </a:r>
            <a:r>
              <a:rPr lang="en-US" sz="3933" dirty="0" err="1">
                <a:solidFill>
                  <a:srgbClr val="000000"/>
                </a:solidFill>
                <a:latin typeface="Acherus Grotesque"/>
              </a:rPr>
              <a:t>gereken</a:t>
            </a:r>
            <a:r>
              <a:rPr lang="en-US" sz="3933" dirty="0">
                <a:solidFill>
                  <a:srgbClr val="000000"/>
                </a:solidFill>
                <a:latin typeface="Acherus Grotesque"/>
              </a:rPr>
              <a:t> </a:t>
            </a:r>
            <a:r>
              <a:rPr lang="en-US" sz="3933" dirty="0" err="1">
                <a:solidFill>
                  <a:srgbClr val="000000"/>
                </a:solidFill>
                <a:latin typeface="Acherus Grotesque"/>
              </a:rPr>
              <a:t>daha</a:t>
            </a:r>
            <a:r>
              <a:rPr lang="en-US" sz="3933" dirty="0">
                <a:solidFill>
                  <a:srgbClr val="000000"/>
                </a:solidFill>
                <a:latin typeface="Acherus Grotesque"/>
              </a:rPr>
              <a:t> </a:t>
            </a:r>
            <a:r>
              <a:rPr lang="en-US" sz="3933" dirty="0" err="1">
                <a:solidFill>
                  <a:srgbClr val="000000"/>
                </a:solidFill>
                <a:latin typeface="Acherus Grotesque"/>
              </a:rPr>
              <a:t>sağlıklı</a:t>
            </a:r>
            <a:r>
              <a:rPr lang="en-US" sz="3933" dirty="0">
                <a:solidFill>
                  <a:srgbClr val="000000"/>
                </a:solidFill>
                <a:latin typeface="Acherus Grotesque"/>
              </a:rPr>
              <a:t> </a:t>
            </a:r>
            <a:r>
              <a:rPr lang="en-US" sz="3933" dirty="0" err="1">
                <a:solidFill>
                  <a:srgbClr val="000000"/>
                </a:solidFill>
                <a:latin typeface="Acherus Grotesque"/>
              </a:rPr>
              <a:t>yollardır</a:t>
            </a:r>
            <a:r>
              <a:rPr lang="en-US" sz="3933" dirty="0">
                <a:solidFill>
                  <a:srgbClr val="000000"/>
                </a:solidFill>
                <a:latin typeface="Acherus Grotesque"/>
              </a:rPr>
              <a:t>. Bu </a:t>
            </a:r>
            <a:r>
              <a:rPr lang="en-US" sz="3933" dirty="0" err="1">
                <a:solidFill>
                  <a:srgbClr val="000000"/>
                </a:solidFill>
                <a:latin typeface="Acherus Grotesque"/>
              </a:rPr>
              <a:t>şekilde</a:t>
            </a:r>
            <a:r>
              <a:rPr lang="en-US" sz="3933" dirty="0">
                <a:solidFill>
                  <a:srgbClr val="000000"/>
                </a:solidFill>
                <a:latin typeface="Acherus Grotesque"/>
              </a:rPr>
              <a:t>, </a:t>
            </a:r>
            <a:r>
              <a:rPr lang="en-US" sz="3933" dirty="0" err="1">
                <a:solidFill>
                  <a:srgbClr val="000000"/>
                </a:solidFill>
                <a:latin typeface="Acherus Grotesque"/>
              </a:rPr>
              <a:t>bireyler</a:t>
            </a:r>
            <a:r>
              <a:rPr lang="en-US" sz="3933" dirty="0">
                <a:solidFill>
                  <a:srgbClr val="000000"/>
                </a:solidFill>
                <a:latin typeface="Acherus Grotesque"/>
              </a:rPr>
              <a:t> </a:t>
            </a:r>
            <a:r>
              <a:rPr lang="en-US" sz="3933" dirty="0" err="1">
                <a:solidFill>
                  <a:srgbClr val="000000"/>
                </a:solidFill>
                <a:latin typeface="Acherus Grotesque"/>
              </a:rPr>
              <a:t>sonuçtan</a:t>
            </a:r>
            <a:r>
              <a:rPr lang="en-US" sz="3933" dirty="0">
                <a:solidFill>
                  <a:srgbClr val="000000"/>
                </a:solidFill>
                <a:latin typeface="Acherus Grotesque"/>
              </a:rPr>
              <a:t> </a:t>
            </a:r>
            <a:r>
              <a:rPr lang="en-US" sz="3933" dirty="0" err="1">
                <a:solidFill>
                  <a:srgbClr val="000000"/>
                </a:solidFill>
                <a:latin typeface="Acherus Grotesque"/>
              </a:rPr>
              <a:t>memnun</a:t>
            </a:r>
            <a:r>
              <a:rPr lang="en-US" sz="3933" dirty="0">
                <a:solidFill>
                  <a:srgbClr val="000000"/>
                </a:solidFill>
                <a:latin typeface="Acherus Grotesque"/>
              </a:rPr>
              <a:t> </a:t>
            </a:r>
            <a:r>
              <a:rPr lang="en-US" sz="3933" dirty="0" err="1">
                <a:solidFill>
                  <a:srgbClr val="000000"/>
                </a:solidFill>
                <a:latin typeface="Acherus Grotesque"/>
              </a:rPr>
              <a:t>olarak</a:t>
            </a:r>
            <a:r>
              <a:rPr lang="en-US" sz="3933" dirty="0">
                <a:solidFill>
                  <a:srgbClr val="000000"/>
                </a:solidFill>
                <a:latin typeface="Acherus Grotesque"/>
              </a:rPr>
              <a:t> </a:t>
            </a:r>
            <a:r>
              <a:rPr lang="en-US" sz="3933" dirty="0" err="1">
                <a:solidFill>
                  <a:srgbClr val="000000"/>
                </a:solidFill>
                <a:latin typeface="Acherus Grotesque"/>
              </a:rPr>
              <a:t>ayrılmaktadır</a:t>
            </a:r>
            <a:r>
              <a:rPr lang="en-US" sz="3933" dirty="0">
                <a:solidFill>
                  <a:srgbClr val="000000"/>
                </a:solidFill>
                <a:latin typeface="Acherus Grotesque"/>
              </a:rPr>
              <a:t>.</a:t>
            </a:r>
          </a:p>
        </p:txBody>
      </p:sp>
      <p:pic>
        <p:nvPicPr>
          <p:cNvPr id="3" name="Picture 3"/>
          <p:cNvPicPr>
            <a:picLocks noChangeAspect="1"/>
          </p:cNvPicPr>
          <p:nvPr/>
        </p:nvPicPr>
        <p:blipFill>
          <a:blip r:embed="rId2"/>
          <a:srcRect/>
          <a:stretch>
            <a:fillRect/>
          </a:stretch>
        </p:blipFill>
        <p:spPr>
          <a:xfrm>
            <a:off x="791079" y="2712364"/>
            <a:ext cx="5128699" cy="4862273"/>
          </a:xfrm>
          <a:prstGeom prst="rect">
            <a:avLst/>
          </a:prstGeom>
        </p:spPr>
      </p:pic>
      <p:pic>
        <p:nvPicPr>
          <p:cNvPr id="4" name="Picture 4"/>
          <p:cNvPicPr>
            <a:picLocks noChangeAspect="1"/>
          </p:cNvPicPr>
          <p:nvPr/>
        </p:nvPicPr>
        <p:blipFill>
          <a:blip r:embed="rId3"/>
          <a:srcRect/>
          <a:stretch>
            <a:fillRect/>
          </a:stretch>
        </p:blipFill>
        <p:spPr>
          <a:xfrm>
            <a:off x="15387178" y="0"/>
            <a:ext cx="2183913" cy="2093161"/>
          </a:xfrm>
          <a:prstGeom prst="rect">
            <a:avLst/>
          </a:prstGeom>
        </p:spPr>
      </p:pic>
      <p:pic>
        <p:nvPicPr>
          <p:cNvPr id="5" name="Picture 5"/>
          <p:cNvPicPr>
            <a:picLocks noChangeAspect="1"/>
          </p:cNvPicPr>
          <p:nvPr/>
        </p:nvPicPr>
        <p:blipFill>
          <a:blip r:embed="rId4"/>
          <a:srcRect/>
          <a:stretch>
            <a:fillRect/>
          </a:stretch>
        </p:blipFill>
        <p:spPr>
          <a:xfrm>
            <a:off x="13169561" y="7975178"/>
            <a:ext cx="1977344" cy="1893255"/>
          </a:xfrm>
          <a:prstGeom prst="rect">
            <a:avLst/>
          </a:prstGeom>
        </p:spPr>
      </p:pic>
      <p:pic>
        <p:nvPicPr>
          <p:cNvPr id="6" name="Picture 6"/>
          <p:cNvPicPr>
            <a:picLocks noChangeAspect="1"/>
          </p:cNvPicPr>
          <p:nvPr/>
        </p:nvPicPr>
        <p:blipFill>
          <a:blip r:embed="rId5"/>
          <a:srcRect/>
          <a:stretch>
            <a:fillRect/>
          </a:stretch>
        </p:blipFill>
        <p:spPr>
          <a:xfrm>
            <a:off x="4468091" y="0"/>
            <a:ext cx="1794587" cy="1794587"/>
          </a:xfrm>
          <a:prstGeom prst="rect">
            <a:avLst/>
          </a:prstGeom>
        </p:spPr>
      </p:pic>
      <p:pic>
        <p:nvPicPr>
          <p:cNvPr id="7" name="Picture 7"/>
          <p:cNvPicPr>
            <a:picLocks noChangeAspect="1"/>
          </p:cNvPicPr>
          <p:nvPr/>
        </p:nvPicPr>
        <p:blipFill>
          <a:blip r:embed="rId6"/>
          <a:srcRect/>
          <a:stretch>
            <a:fillRect/>
          </a:stretch>
        </p:blipFill>
        <p:spPr>
          <a:xfrm>
            <a:off x="5179425" y="8387729"/>
            <a:ext cx="1480705" cy="148070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BC9A31C4-E670-4FF1-AD8C-57309EA3620F}"/>
              </a:ext>
            </a:extLst>
          </p:cNvPr>
          <p:cNvSpPr txBox="1"/>
          <p:nvPr/>
        </p:nvSpPr>
        <p:spPr>
          <a:xfrm>
            <a:off x="4343400" y="2247900"/>
            <a:ext cx="10896600" cy="6001643"/>
          </a:xfrm>
          <a:prstGeom prst="rect">
            <a:avLst/>
          </a:prstGeom>
          <a:noFill/>
        </p:spPr>
        <p:txBody>
          <a:bodyPr wrap="square" rtlCol="0">
            <a:spAutoFit/>
          </a:bodyPr>
          <a:lstStyle/>
          <a:p>
            <a:endParaRPr lang="tr-TR" sz="3200" dirty="0"/>
          </a:p>
          <a:p>
            <a:r>
              <a:rPr lang="tr-TR" sz="3200" b="1" dirty="0"/>
              <a:t>1. Durum: </a:t>
            </a:r>
            <a:r>
              <a:rPr lang="tr-TR" sz="3200" dirty="0"/>
              <a:t>Bayram’la Veysel okulun bahçesinde top oynamaktadırlar. Bir süre sonra hangisinin kaleci olacağı konusunda tartışmaya, hatta bir süre sonra itişip kakışmaya başlarlar. Onları bir süredir izleyen nöbetçi öğretmen gelir ve “Madem bir oyun kavga etmenize yol açıyor, o zaman siz de oynamayın” der ve toplarını alıp gider. </a:t>
            </a:r>
          </a:p>
          <a:p>
            <a:r>
              <a:rPr lang="tr-TR" sz="3200" dirty="0"/>
              <a:t> Bu çatışma hangi durumla son bulmuştur? </a:t>
            </a:r>
          </a:p>
          <a:p>
            <a:r>
              <a:rPr lang="tr-TR" sz="3200" dirty="0"/>
              <a:t> Sorunu nasıl çözebilirlerdi? </a:t>
            </a:r>
          </a:p>
          <a:p>
            <a:r>
              <a:rPr lang="tr-TR" sz="3200" dirty="0"/>
              <a:t>	</a:t>
            </a:r>
          </a:p>
          <a:p>
            <a:endParaRPr lang="tr-TR" sz="3200" dirty="0"/>
          </a:p>
        </p:txBody>
      </p:sp>
    </p:spTree>
    <p:extLst>
      <p:ext uri="{BB962C8B-B14F-4D97-AF65-F5344CB8AC3E}">
        <p14:creationId xmlns="" xmlns:p14="http://schemas.microsoft.com/office/powerpoint/2010/main" val="3482444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88DC3A71-43FF-4888-A8E3-3EA3E7618267}"/>
              </a:ext>
            </a:extLst>
          </p:cNvPr>
          <p:cNvSpPr txBox="1"/>
          <p:nvPr/>
        </p:nvSpPr>
        <p:spPr>
          <a:xfrm>
            <a:off x="4419600" y="2072700"/>
            <a:ext cx="9372600" cy="5509200"/>
          </a:xfrm>
          <a:prstGeom prst="rect">
            <a:avLst/>
          </a:prstGeom>
          <a:noFill/>
        </p:spPr>
        <p:txBody>
          <a:bodyPr wrap="square" rtlCol="0">
            <a:spAutoFit/>
          </a:bodyPr>
          <a:lstStyle/>
          <a:p>
            <a:endParaRPr lang="tr-TR" sz="3200" dirty="0"/>
          </a:p>
          <a:p>
            <a:r>
              <a:rPr lang="tr-TR" sz="3200" b="1" dirty="0"/>
              <a:t>2. Durum: </a:t>
            </a:r>
            <a:r>
              <a:rPr lang="tr-TR" sz="3200" dirty="0"/>
              <a:t>Nur ile Sema iki yakın arkadaşlar. Birbirlerinden habersiz ikisi de sınıf başkanı olmak istiyorlar. Öğretmen kimin aday olmak istediğini soruyor. Sema, Nur’un da el kaldırdığını görünce aday olmaktan vazgeçiyor. </a:t>
            </a:r>
          </a:p>
          <a:p>
            <a:r>
              <a:rPr lang="tr-TR" sz="3200" dirty="0"/>
              <a:t> Bu çatışma hangi durumla son bulmuştur?</a:t>
            </a:r>
          </a:p>
          <a:p>
            <a:r>
              <a:rPr lang="tr-TR" sz="3200" dirty="0"/>
              <a:t> Sorunu nasıl çözebilirlerdi? </a:t>
            </a:r>
          </a:p>
          <a:p>
            <a:r>
              <a:rPr lang="tr-TR" sz="3200" dirty="0"/>
              <a:t>	</a:t>
            </a:r>
          </a:p>
          <a:p>
            <a:endParaRPr lang="tr-TR" sz="3200" dirty="0"/>
          </a:p>
        </p:txBody>
      </p:sp>
    </p:spTree>
    <p:extLst>
      <p:ext uri="{BB962C8B-B14F-4D97-AF65-F5344CB8AC3E}">
        <p14:creationId xmlns="" xmlns:p14="http://schemas.microsoft.com/office/powerpoint/2010/main" val="810334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A7A6B720-570F-4868-87FD-C998040D19DA}"/>
              </a:ext>
            </a:extLst>
          </p:cNvPr>
          <p:cNvSpPr txBox="1"/>
          <p:nvPr/>
        </p:nvSpPr>
        <p:spPr>
          <a:xfrm>
            <a:off x="4267200" y="2219385"/>
            <a:ext cx="9067800" cy="4524315"/>
          </a:xfrm>
          <a:prstGeom prst="rect">
            <a:avLst/>
          </a:prstGeom>
          <a:noFill/>
        </p:spPr>
        <p:txBody>
          <a:bodyPr wrap="square" rtlCol="0">
            <a:spAutoFit/>
          </a:bodyPr>
          <a:lstStyle/>
          <a:p>
            <a:endParaRPr lang="tr-TR" sz="3200" dirty="0"/>
          </a:p>
          <a:p>
            <a:r>
              <a:rPr lang="tr-TR" sz="3200" b="1" dirty="0"/>
              <a:t>3. Durum: </a:t>
            </a:r>
            <a:r>
              <a:rPr lang="tr-TR" sz="3200" dirty="0"/>
              <a:t>Fırat’la Murat iki kardeşler. İkisi de birbirinin kıyafetlerini giyiyorlar. Bir sabah ikisi de aynı kazağı ve pantolonu giymek istiyorlar. Uzun bir pazarlıktan sonra Fırat kazakla başka bir pantolon, Murat da pantolonla başka bir kazak giymeyi kabul ediyor. </a:t>
            </a:r>
          </a:p>
          <a:p>
            <a:r>
              <a:rPr lang="tr-TR" sz="3200" dirty="0"/>
              <a:t> Bu çatışma hangi durumla son bulmuştur? </a:t>
            </a:r>
          </a:p>
        </p:txBody>
      </p:sp>
    </p:spTree>
    <p:extLst>
      <p:ext uri="{BB962C8B-B14F-4D97-AF65-F5344CB8AC3E}">
        <p14:creationId xmlns="" xmlns:p14="http://schemas.microsoft.com/office/powerpoint/2010/main" val="2464597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BEFB5B07-A3DE-41EC-B4E4-1D2787F5088D}"/>
              </a:ext>
            </a:extLst>
          </p:cNvPr>
          <p:cNvSpPr txBox="1"/>
          <p:nvPr/>
        </p:nvSpPr>
        <p:spPr>
          <a:xfrm>
            <a:off x="4876800" y="1562100"/>
            <a:ext cx="8534400" cy="6494085"/>
          </a:xfrm>
          <a:prstGeom prst="rect">
            <a:avLst/>
          </a:prstGeom>
          <a:noFill/>
        </p:spPr>
        <p:txBody>
          <a:bodyPr wrap="square" rtlCol="0">
            <a:spAutoFit/>
          </a:bodyPr>
          <a:lstStyle/>
          <a:p>
            <a:endParaRPr lang="tr-TR" sz="3200" dirty="0"/>
          </a:p>
          <a:p>
            <a:r>
              <a:rPr lang="tr-TR" sz="3200" b="1" dirty="0"/>
              <a:t>4. Durum: </a:t>
            </a:r>
            <a:r>
              <a:rPr lang="tr-TR" sz="3200" dirty="0"/>
              <a:t>Bir grup arkadaş hafta sonu buluşuyorlar ama ne yapacaklarına karar veremiyorlar. İçlerinden bazıları sinemaya gidelim derken, diğerleri bir yerde oturmak ve sohbet edip çay içmek istiyorlar. Tam tartışmaya başlayacakken içlerinden biri “Zamanımız var. Neden ikisini de yapmıyoruz?” diyor. </a:t>
            </a:r>
          </a:p>
          <a:p>
            <a:r>
              <a:rPr lang="tr-TR" sz="3200" dirty="0"/>
              <a:t> Bu çatışma hangi durumla son bulmuştur? </a:t>
            </a:r>
          </a:p>
          <a:p>
            <a:r>
              <a:rPr lang="tr-TR" sz="3200" dirty="0"/>
              <a:t>	</a:t>
            </a:r>
          </a:p>
          <a:p>
            <a:endParaRPr lang="tr-TR" sz="3200" dirty="0"/>
          </a:p>
        </p:txBody>
      </p:sp>
    </p:spTree>
    <p:extLst>
      <p:ext uri="{BB962C8B-B14F-4D97-AF65-F5344CB8AC3E}">
        <p14:creationId xmlns="" xmlns:p14="http://schemas.microsoft.com/office/powerpoint/2010/main" val="1109498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8A179"/>
        </a:solidFill>
        <a:effectLst/>
      </p:bgPr>
    </p:bg>
    <p:spTree>
      <p:nvGrpSpPr>
        <p:cNvPr id="1" name=""/>
        <p:cNvGrpSpPr/>
        <p:nvPr/>
      </p:nvGrpSpPr>
      <p:grpSpPr>
        <a:xfrm>
          <a:off x="0" y="0"/>
          <a:ext cx="0" cy="0"/>
          <a:chOff x="0" y="0"/>
          <a:chExt cx="0" cy="0"/>
        </a:xfrm>
      </p:grpSpPr>
      <p:sp>
        <p:nvSpPr>
          <p:cNvPr id="2" name="TextBox 2"/>
          <p:cNvSpPr txBox="1"/>
          <p:nvPr/>
        </p:nvSpPr>
        <p:spPr>
          <a:xfrm>
            <a:off x="716973" y="857250"/>
            <a:ext cx="8427027" cy="7630283"/>
          </a:xfrm>
          <a:prstGeom prst="rect">
            <a:avLst/>
          </a:prstGeom>
        </p:spPr>
        <p:txBody>
          <a:bodyPr lIns="0" tIns="0" rIns="0" bIns="0" rtlCol="0" anchor="t">
            <a:spAutoFit/>
          </a:bodyPr>
          <a:lstStyle/>
          <a:p>
            <a:pPr algn="ctr">
              <a:lnSpc>
                <a:spcPts val="10080"/>
              </a:lnSpc>
              <a:spcBef>
                <a:spcPct val="0"/>
              </a:spcBef>
            </a:pPr>
            <a:r>
              <a:rPr lang="en-US" sz="7200">
                <a:solidFill>
                  <a:srgbClr val="000000"/>
                </a:solidFill>
                <a:latin typeface="Acherus Grotesque Bold"/>
              </a:rPr>
              <a:t>Siz</a:t>
            </a:r>
          </a:p>
          <a:p>
            <a:pPr algn="ctr">
              <a:lnSpc>
                <a:spcPts val="10080"/>
              </a:lnSpc>
              <a:spcBef>
                <a:spcPct val="0"/>
              </a:spcBef>
            </a:pPr>
            <a:r>
              <a:rPr lang="en-US" sz="7200">
                <a:solidFill>
                  <a:srgbClr val="000000"/>
                </a:solidFill>
                <a:latin typeface="Acherus Grotesque Bold"/>
              </a:rPr>
              <a:t>çatışma çözerken bu yollardan hangilerini daha sıklıkla kullanıyorsunuz</a:t>
            </a:r>
          </a:p>
        </p:txBody>
      </p:sp>
      <p:pic>
        <p:nvPicPr>
          <p:cNvPr id="3" name="Picture 3"/>
          <p:cNvPicPr>
            <a:picLocks noChangeAspect="1"/>
          </p:cNvPicPr>
          <p:nvPr/>
        </p:nvPicPr>
        <p:blipFill>
          <a:blip r:embed="rId2"/>
          <a:srcRect/>
          <a:stretch>
            <a:fillRect/>
          </a:stretch>
        </p:blipFill>
        <p:spPr>
          <a:xfrm>
            <a:off x="10247514" y="498764"/>
            <a:ext cx="6583680" cy="8229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76400" y="3625424"/>
            <a:ext cx="8115300" cy="3036152"/>
          </a:xfrm>
          <a:prstGeom prst="rect">
            <a:avLst/>
          </a:prstGeom>
        </p:spPr>
        <p:txBody>
          <a:bodyPr lIns="0" tIns="0" rIns="0" bIns="0" rtlCol="0" anchor="t">
            <a:spAutoFit/>
          </a:bodyPr>
          <a:lstStyle/>
          <a:p>
            <a:pPr>
              <a:lnSpc>
                <a:spcPct val="150000"/>
              </a:lnSpc>
              <a:spcBef>
                <a:spcPct val="0"/>
              </a:spcBef>
            </a:pPr>
            <a:r>
              <a:rPr lang="tr-TR" sz="2800" dirty="0">
                <a:latin typeface="Times New Roman" panose="02020603050405020304" pitchFamily="18" charset="0"/>
                <a:cs typeface="Times New Roman" panose="02020603050405020304" pitchFamily="18" charset="0"/>
              </a:rPr>
              <a:t>İki tarafın ihtiyaçlarının, beklentilerinin, amaçlarının, fikirlerinin herhangi bir nedenle ters düştüğü durumda ortaya çıkan anlaşmazlıktır.</a:t>
            </a:r>
          </a:p>
          <a:p>
            <a:pPr>
              <a:lnSpc>
                <a:spcPct val="150000"/>
              </a:lnSpc>
              <a:spcBef>
                <a:spcPct val="0"/>
              </a:spcBef>
            </a:pPr>
            <a:endParaRPr lang="en-US" sz="5400" dirty="0">
              <a:solidFill>
                <a:srgbClr val="000000"/>
              </a:solidFill>
              <a:latin typeface="Times New Roman" panose="02020603050405020304" pitchFamily="18" charset="0"/>
              <a:cs typeface="Times New Roman" panose="02020603050405020304" pitchFamily="18" charset="0"/>
            </a:endParaRPr>
          </a:p>
        </p:txBody>
      </p:sp>
      <p:pic>
        <p:nvPicPr>
          <p:cNvPr id="3" name="Picture 3"/>
          <p:cNvPicPr>
            <a:picLocks noChangeAspect="1"/>
          </p:cNvPicPr>
          <p:nvPr/>
        </p:nvPicPr>
        <p:blipFill>
          <a:blip r:embed="rId2"/>
          <a:srcRect/>
          <a:stretch>
            <a:fillRect/>
          </a:stretch>
        </p:blipFill>
        <p:spPr>
          <a:xfrm>
            <a:off x="10359736" y="1371600"/>
            <a:ext cx="6608618" cy="6608618"/>
          </a:xfrm>
          <a:prstGeom prst="rect">
            <a:avLst/>
          </a:prstGeom>
        </p:spPr>
      </p:pic>
    </p:spTree>
    <p:extLst>
      <p:ext uri="{BB962C8B-B14F-4D97-AF65-F5344CB8AC3E}">
        <p14:creationId xmlns="" xmlns:p14="http://schemas.microsoft.com/office/powerpoint/2010/main" val="3928600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C5E0F28E-2553-459C-98E0-A1367A2EADA4}"/>
              </a:ext>
            </a:extLst>
          </p:cNvPr>
          <p:cNvSpPr txBox="1"/>
          <p:nvPr/>
        </p:nvSpPr>
        <p:spPr>
          <a:xfrm>
            <a:off x="6096000" y="2552700"/>
            <a:ext cx="7391400" cy="1354217"/>
          </a:xfrm>
          <a:prstGeom prst="rect">
            <a:avLst/>
          </a:prstGeom>
          <a:noFill/>
        </p:spPr>
        <p:txBody>
          <a:bodyPr wrap="square" rtlCol="0">
            <a:spAutoFit/>
          </a:bodyPr>
          <a:lstStyle/>
          <a:p>
            <a:r>
              <a:rPr lang="tr-TR" sz="3200" dirty="0">
                <a:latin typeface="Times New Roman" panose="02020603050405020304" pitchFamily="18" charset="0"/>
                <a:cs typeface="Times New Roman" panose="02020603050405020304" pitchFamily="18" charset="0"/>
              </a:rPr>
              <a:t>’Peki çatışma deyince aklınıza ne geliyor? Çatışma iyi midir kötü müdür, neden?’’</a:t>
            </a:r>
          </a:p>
          <a:p>
            <a:endParaRPr lang="tr-TR" dirty="0"/>
          </a:p>
        </p:txBody>
      </p:sp>
      <p:pic>
        <p:nvPicPr>
          <p:cNvPr id="4" name="Resim 3">
            <a:extLst>
              <a:ext uri="{FF2B5EF4-FFF2-40B4-BE49-F238E27FC236}">
                <a16:creationId xmlns="" xmlns:a16="http://schemas.microsoft.com/office/drawing/2014/main" id="{84B3001C-A977-4524-A078-C969C98A148E}"/>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553200" y="4381500"/>
            <a:ext cx="6324600" cy="4419600"/>
          </a:xfrm>
          <a:prstGeom prst="rect">
            <a:avLst/>
          </a:prstGeom>
        </p:spPr>
      </p:pic>
    </p:spTree>
    <p:extLst>
      <p:ext uri="{BB962C8B-B14F-4D97-AF65-F5344CB8AC3E}">
        <p14:creationId xmlns="" xmlns:p14="http://schemas.microsoft.com/office/powerpoint/2010/main" val="1020556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A433BCB2-1137-497F-A818-8AFE95B32007}"/>
              </a:ext>
            </a:extLst>
          </p:cNvPr>
          <p:cNvSpPr txBox="1"/>
          <p:nvPr/>
        </p:nvSpPr>
        <p:spPr>
          <a:xfrm>
            <a:off x="4648200" y="3314700"/>
            <a:ext cx="8991600" cy="3108543"/>
          </a:xfrm>
          <a:prstGeom prst="rect">
            <a:avLst/>
          </a:prstGeom>
          <a:noFill/>
        </p:spPr>
        <p:txBody>
          <a:bodyPr wrap="square" rtlCol="0">
            <a:spAutoFit/>
          </a:bodyPr>
          <a:lstStyle/>
          <a:p>
            <a:r>
              <a:rPr lang="tr-TR" sz="2800" dirty="0">
                <a:latin typeface="Times New Roman" panose="02020603050405020304" pitchFamily="18" charset="0"/>
                <a:cs typeface="Times New Roman" panose="02020603050405020304" pitchFamily="18" charset="0"/>
              </a:rPr>
              <a:t>Çatışma yaşamımızın doğal bir parçasıdır hatta bilinenin aksine olumludur. Çatışmanın kendisi değil çatışmayı </a:t>
            </a:r>
            <a:r>
              <a:rPr lang="tr-TR" sz="2800" b="1" dirty="0">
                <a:latin typeface="Times New Roman" panose="02020603050405020304" pitchFamily="18" charset="0"/>
                <a:cs typeface="Times New Roman" panose="02020603050405020304" pitchFamily="18" charset="0"/>
              </a:rPr>
              <a:t>çözüm yolumuz</a:t>
            </a:r>
            <a:r>
              <a:rPr lang="tr-TR" sz="2800" dirty="0">
                <a:latin typeface="Times New Roman" panose="02020603050405020304" pitchFamily="18" charset="0"/>
                <a:cs typeface="Times New Roman" panose="02020603050405020304" pitchFamily="18" charset="0"/>
              </a:rPr>
              <a:t> çatışmayı </a:t>
            </a:r>
            <a:r>
              <a:rPr lang="tr-TR" sz="2800" b="1" dirty="0">
                <a:latin typeface="Times New Roman" panose="02020603050405020304" pitchFamily="18" charset="0"/>
                <a:cs typeface="Times New Roman" panose="02020603050405020304" pitchFamily="18" charset="0"/>
              </a:rPr>
              <a:t>‘’yapıcı’’</a:t>
            </a:r>
            <a:r>
              <a:rPr lang="tr-TR" sz="2800" dirty="0">
                <a:latin typeface="Times New Roman" panose="02020603050405020304" pitchFamily="18" charset="0"/>
                <a:cs typeface="Times New Roman" panose="02020603050405020304" pitchFamily="18" charset="0"/>
              </a:rPr>
              <a:t> ya da </a:t>
            </a:r>
            <a:r>
              <a:rPr lang="tr-TR" sz="2800" b="1" dirty="0">
                <a:latin typeface="Times New Roman" panose="02020603050405020304" pitchFamily="18" charset="0"/>
                <a:cs typeface="Times New Roman" panose="02020603050405020304" pitchFamily="18" charset="0"/>
              </a:rPr>
              <a:t>‘’yıkıcı’’</a:t>
            </a:r>
            <a:r>
              <a:rPr lang="tr-TR" sz="2800" dirty="0">
                <a:latin typeface="Times New Roman" panose="02020603050405020304" pitchFamily="18" charset="0"/>
                <a:cs typeface="Times New Roman" panose="02020603050405020304" pitchFamily="18" charset="0"/>
              </a:rPr>
              <a:t> hale getirir. İnsanın olduğu her yerde çatışmanın olması çok normaldir. Çatışmaları iyi kullanırsak gelişmek, ilerlemek ve dönüşmek için bir fırsata dönüştürebiliriz.</a:t>
            </a:r>
          </a:p>
          <a:p>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010431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5CB278DB-D32C-4DE7-9632-025FB9CFBA79}"/>
              </a:ext>
            </a:extLst>
          </p:cNvPr>
          <p:cNvSpPr txBox="1"/>
          <p:nvPr/>
        </p:nvSpPr>
        <p:spPr>
          <a:xfrm>
            <a:off x="5257800" y="1562100"/>
            <a:ext cx="9448800" cy="1200329"/>
          </a:xfrm>
          <a:prstGeom prst="rect">
            <a:avLst/>
          </a:prstGeom>
          <a:noFill/>
        </p:spPr>
        <p:txBody>
          <a:bodyPr wrap="square" rtlCol="0">
            <a:spAutoFit/>
          </a:bodyPr>
          <a:lstStyle/>
          <a:p>
            <a:r>
              <a:rPr lang="tr-TR" sz="3600" b="1" dirty="0">
                <a:latin typeface="Times New Roman" panose="02020603050405020304" pitchFamily="18" charset="0"/>
                <a:cs typeface="Times New Roman" panose="02020603050405020304" pitchFamily="18" charset="0"/>
              </a:rPr>
              <a:t>‘’Sizce çatışmanın ne gibi yararları olabilir?’’</a:t>
            </a:r>
          </a:p>
          <a:p>
            <a:endParaRPr lang="tr-TR" sz="3600" b="1" dirty="0">
              <a:latin typeface="Times New Roman" panose="02020603050405020304" pitchFamily="18" charset="0"/>
              <a:cs typeface="Times New Roman" panose="02020603050405020304" pitchFamily="18" charset="0"/>
            </a:endParaRPr>
          </a:p>
        </p:txBody>
      </p:sp>
      <p:pic>
        <p:nvPicPr>
          <p:cNvPr id="4" name="Resim 3" descr="metin, küçük resim içeren bir resim&#10;&#10;Açıklama otomatik olarak oluşturuldu">
            <a:extLst>
              <a:ext uri="{FF2B5EF4-FFF2-40B4-BE49-F238E27FC236}">
                <a16:creationId xmlns="" xmlns:a16="http://schemas.microsoft.com/office/drawing/2014/main" id="{55DF028C-532D-4867-843F-2D742F8842F2}"/>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096000" y="3284353"/>
            <a:ext cx="7315200" cy="5781675"/>
          </a:xfrm>
          <a:prstGeom prst="rect">
            <a:avLst/>
          </a:prstGeom>
        </p:spPr>
      </p:pic>
    </p:spTree>
    <p:extLst>
      <p:ext uri="{BB962C8B-B14F-4D97-AF65-F5344CB8AC3E}">
        <p14:creationId xmlns="" xmlns:p14="http://schemas.microsoft.com/office/powerpoint/2010/main" val="3077931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A43070EC-D65C-40B9-A692-69934A628A3D}"/>
              </a:ext>
            </a:extLst>
          </p:cNvPr>
          <p:cNvSpPr txBox="1"/>
          <p:nvPr/>
        </p:nvSpPr>
        <p:spPr>
          <a:xfrm>
            <a:off x="4038600" y="1257300"/>
            <a:ext cx="10972800" cy="2677656"/>
          </a:xfrm>
          <a:prstGeom prst="rect">
            <a:avLst/>
          </a:prstGeom>
          <a:noFill/>
        </p:spPr>
        <p:txBody>
          <a:bodyPr wrap="square" rtlCol="0">
            <a:spAutoFit/>
          </a:bodyPr>
          <a:lstStyle/>
          <a:p>
            <a:r>
              <a:rPr lang="tr-TR" sz="2800" dirty="0">
                <a:latin typeface="Times New Roman" panose="02020603050405020304" pitchFamily="18" charset="0"/>
                <a:cs typeface="Times New Roman" panose="02020603050405020304" pitchFamily="18" charset="0"/>
              </a:rPr>
              <a:t>’Çatışma sayesinde sorun çözme becerilerimiz gelişir, sorunun esas nedeni bulunur, rekabete engel olur, yaratıcılığı arttırır, yeni fikirler üretme becerimizi geliştirir, demokratik bir ortam oluşturmaya katkı sağlar, iletişim becerilerimizi güçlendirir, duygularımızı rahatlatır, güven ve motivasyonu arttırır.’’</a:t>
            </a:r>
          </a:p>
          <a:p>
            <a:endParaRPr lang="tr-TR" sz="28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 xmlns:a16="http://schemas.microsoft.com/office/drawing/2014/main" id="{25F58755-981C-4E74-B144-4ACA7F7EEAC7}"/>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286500" y="4227970"/>
            <a:ext cx="5715000" cy="4248150"/>
          </a:xfrm>
          <a:prstGeom prst="rect">
            <a:avLst/>
          </a:prstGeom>
        </p:spPr>
      </p:pic>
    </p:spTree>
    <p:extLst>
      <p:ext uri="{BB962C8B-B14F-4D97-AF65-F5344CB8AC3E}">
        <p14:creationId xmlns="" xmlns:p14="http://schemas.microsoft.com/office/powerpoint/2010/main" val="609127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A147607A-202D-4B18-8D4D-08F266D77750}"/>
              </a:ext>
            </a:extLst>
          </p:cNvPr>
          <p:cNvSpPr txBox="1"/>
          <p:nvPr/>
        </p:nvSpPr>
        <p:spPr>
          <a:xfrm>
            <a:off x="2514600" y="723900"/>
            <a:ext cx="13639800" cy="9325630"/>
          </a:xfrm>
          <a:prstGeom prst="rect">
            <a:avLst/>
          </a:prstGeom>
          <a:noFill/>
        </p:spPr>
        <p:txBody>
          <a:bodyPr wrap="square" rtlCol="0">
            <a:spAutoFit/>
          </a:bodyPr>
          <a:lstStyle/>
          <a:p>
            <a:endParaRPr lang="tr-TR" sz="2400" dirty="0"/>
          </a:p>
          <a:p>
            <a:r>
              <a:rPr lang="tr-TR" sz="2400" dirty="0"/>
              <a:t>Anlaşmazlık ve tartışma her zaman kötüdür. </a:t>
            </a:r>
            <a:r>
              <a:rPr lang="tr-TR" sz="2400" b="1" dirty="0"/>
              <a:t>(Yanlış: </a:t>
            </a:r>
            <a:r>
              <a:rPr lang="tr-TR" sz="2400" dirty="0"/>
              <a:t>Tüm anlaşmazlık ve tartışmalar her zaman kötü değildir. Aslında sağlıklı bir biçimde ele alınırlarsa gelişmemize, farklı düşünme biçimi kazanmamıza ve işbirliğine yol açarlar). </a:t>
            </a:r>
          </a:p>
          <a:p>
            <a:r>
              <a:rPr lang="tr-TR" sz="2400" b="1" dirty="0"/>
              <a:t>o </a:t>
            </a:r>
            <a:r>
              <a:rPr lang="tr-TR" sz="2400" dirty="0"/>
              <a:t>Çatışmalar insanların ya da grupların farklı ihtiyaçlara, görüşlere ve değerlere sahip olmalarından dolayı ortaya çıkar. </a:t>
            </a:r>
            <a:r>
              <a:rPr lang="tr-TR" sz="2400" b="1" dirty="0"/>
              <a:t>(Doğru: </a:t>
            </a:r>
            <a:r>
              <a:rPr lang="tr-TR" sz="2400" dirty="0"/>
              <a:t>Bu aynı zamanda çatışmanın tanımlarından birisidir). </a:t>
            </a:r>
          </a:p>
          <a:p>
            <a:r>
              <a:rPr lang="tr-TR" sz="2400" b="1" dirty="0"/>
              <a:t>o İ</a:t>
            </a:r>
            <a:r>
              <a:rPr lang="tr-TR" sz="2400" dirty="0"/>
              <a:t>nsanlar anlaşmazlıklarda çok öfkelendikleri için kendilerini kontrol etmelerinin bir yolu yoktur.</a:t>
            </a:r>
            <a:r>
              <a:rPr lang="tr-TR" sz="2400" b="1" dirty="0"/>
              <a:t>(Yanlış: </a:t>
            </a:r>
            <a:r>
              <a:rPr lang="tr-TR" sz="2400" dirty="0"/>
              <a:t>Pek çok kişi böyle düşünür ama öfkenin kontrolü mümkündür ve öğrenilebilen bir beceridir). </a:t>
            </a:r>
          </a:p>
          <a:p>
            <a:r>
              <a:rPr lang="tr-TR" sz="2400" b="1" dirty="0"/>
              <a:t>o </a:t>
            </a:r>
            <a:r>
              <a:rPr lang="tr-TR" sz="2400" dirty="0"/>
              <a:t>Tartışmalar bizi geliştirebilir. </a:t>
            </a:r>
            <a:r>
              <a:rPr lang="tr-TR" sz="2400" b="1" dirty="0"/>
              <a:t>(Doğru: </a:t>
            </a:r>
            <a:r>
              <a:rPr lang="tr-TR" sz="2400" dirty="0"/>
              <a:t>Karşımızdakini aktif bir biçimde dinlediğimiz ve öfkemize hakim olduğumuz sürece her zaman için tartışmalardan öğreneceğimiz yeni şeyler vardır. Aynı şekilde karşımızdaki kişiler de bizden öğrenebilirler). </a:t>
            </a:r>
          </a:p>
          <a:p>
            <a:r>
              <a:rPr lang="tr-TR" sz="2400" b="1" dirty="0"/>
              <a:t>o </a:t>
            </a:r>
            <a:r>
              <a:rPr lang="tr-TR" sz="2400" dirty="0"/>
              <a:t>Anlaşmazlıklardan doğan kavgalardan kaçmak zayıflık belirtisidir.</a:t>
            </a:r>
            <a:r>
              <a:rPr lang="tr-TR" sz="2400" b="1" dirty="0"/>
              <a:t>(Yanlış: </a:t>
            </a:r>
            <a:r>
              <a:rPr lang="tr-TR" sz="2400" dirty="0"/>
              <a:t>Gençlerin bir bölümü böyle düşünse de anlaşmazlığın çok doğal olduğunu kabul edip, bunu fiziksel kavgaya dönüştürmemek en iyisidir. O yüzden çatışma çözme becerilerini kullanarak kavgadan kaçınmak korkaklık ya da zayıflık değil, aksine sağduyulu ve akıllıca bir davranıştır. </a:t>
            </a:r>
          </a:p>
          <a:p>
            <a:r>
              <a:rPr lang="tr-TR" sz="2400" b="1" dirty="0"/>
              <a:t>o </a:t>
            </a:r>
            <a:r>
              <a:rPr lang="tr-TR" sz="2400" dirty="0"/>
              <a:t>Yakın arkadaşlıklar arasında anlaşmazlıklar ya da çatışmalar olmaz.</a:t>
            </a:r>
            <a:r>
              <a:rPr lang="tr-TR" sz="2400" b="1" dirty="0"/>
              <a:t>(Yanlış: </a:t>
            </a:r>
            <a:r>
              <a:rPr lang="tr-TR" sz="2400" dirty="0"/>
              <a:t>Yakın arkadaşların da ihtiyaçları, fikirleri ve değerleri zaman zaman çatışabilir. Önemli olan bu çatışmaları etkin bir biçimde çözebilmektir). </a:t>
            </a:r>
          </a:p>
          <a:p>
            <a:r>
              <a:rPr lang="tr-TR" sz="2400" b="1" dirty="0"/>
              <a:t>o </a:t>
            </a:r>
            <a:r>
              <a:rPr lang="tr-TR" sz="2400" dirty="0"/>
              <a:t>Çatışmaları etkili bir biçimde çözmek mümkündür. </a:t>
            </a:r>
            <a:r>
              <a:rPr lang="tr-TR" sz="2400" b="1" dirty="0"/>
              <a:t>(Doğru: </a:t>
            </a:r>
            <a:r>
              <a:rPr lang="tr-TR" sz="2400" dirty="0"/>
              <a:t>Bizim de önümüzdeki oturumlarda öğreneceğimiz gibi çatışmaları etkili bir biçimde çözmek mümkündür. </a:t>
            </a:r>
          </a:p>
          <a:p>
            <a:r>
              <a:rPr lang="tr-TR" sz="2400" dirty="0"/>
              <a:t>	</a:t>
            </a:r>
          </a:p>
          <a:p>
            <a:endParaRPr lang="tr-TR" sz="2400" dirty="0"/>
          </a:p>
        </p:txBody>
      </p:sp>
    </p:spTree>
    <p:extLst>
      <p:ext uri="{BB962C8B-B14F-4D97-AF65-F5344CB8AC3E}">
        <p14:creationId xmlns="" xmlns:p14="http://schemas.microsoft.com/office/powerpoint/2010/main" val="3490084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EFC027EB-C05A-48FA-91AD-10B823BC19E4}"/>
              </a:ext>
            </a:extLst>
          </p:cNvPr>
          <p:cNvSpPr txBox="1"/>
          <p:nvPr/>
        </p:nvSpPr>
        <p:spPr>
          <a:xfrm>
            <a:off x="5105400" y="2019300"/>
            <a:ext cx="8763000" cy="2554545"/>
          </a:xfrm>
          <a:prstGeom prst="rect">
            <a:avLst/>
          </a:prstGeom>
          <a:noFill/>
        </p:spPr>
        <p:txBody>
          <a:bodyPr wrap="square" rtlCol="0">
            <a:spAutoFit/>
          </a:bodyPr>
          <a:lstStyle/>
          <a:p>
            <a:r>
              <a:rPr lang="tr-TR" sz="3200" dirty="0">
                <a:latin typeface="Times New Roman" panose="02020603050405020304" pitchFamily="18" charset="0"/>
                <a:cs typeface="Times New Roman" panose="02020603050405020304" pitchFamily="18" charset="0"/>
              </a:rPr>
              <a:t>Çatışmayı çözmek için çeşitli yöntemler vardır ve bunlar kişiye özeldir. Siz çatışmalarınızı nasıl çözüyorsunuz? (Bu soruyu unutmayın, buraya daha sonra geleceğiz.)</a:t>
            </a:r>
          </a:p>
          <a:p>
            <a:endParaRPr lang="tr-TR" sz="32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 xmlns:a16="http://schemas.microsoft.com/office/drawing/2014/main" id="{53396883-E021-4327-BCEB-38D6ECD7634E}"/>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372100" y="5143500"/>
            <a:ext cx="7543800" cy="2876550"/>
          </a:xfrm>
          <a:prstGeom prst="rect">
            <a:avLst/>
          </a:prstGeom>
        </p:spPr>
      </p:pic>
    </p:spTree>
    <p:extLst>
      <p:ext uri="{BB962C8B-B14F-4D97-AF65-F5344CB8AC3E}">
        <p14:creationId xmlns="" xmlns:p14="http://schemas.microsoft.com/office/powerpoint/2010/main" val="3619569758"/>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1018</Words>
  <Application>Microsoft Office PowerPoint</Application>
  <PresentationFormat>Özel</PresentationFormat>
  <Paragraphs>79</Paragraphs>
  <Slides>28</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28</vt:i4>
      </vt:variant>
    </vt:vector>
  </HeadingPairs>
  <TitlesOfParts>
    <vt:vector size="37" baseType="lpstr">
      <vt:lpstr>Arial</vt:lpstr>
      <vt:lpstr>Century Gothic</vt:lpstr>
      <vt:lpstr>Times New Roman</vt:lpstr>
      <vt:lpstr>Acherus Grotesque</vt:lpstr>
      <vt:lpstr>Acherus Grotesque Bold</vt:lpstr>
      <vt:lpstr>Abril Fatface</vt:lpstr>
      <vt:lpstr>Wingdings 3</vt:lpstr>
      <vt:lpstr>Calibri</vt:lpstr>
      <vt:lpstr>Duman</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Şeyda Yüce</dc:creator>
  <cp:lastModifiedBy>pc</cp:lastModifiedBy>
  <cp:revision>7</cp:revision>
  <dcterms:created xsi:type="dcterms:W3CDTF">2020-12-17T09:28:43Z</dcterms:created>
  <dcterms:modified xsi:type="dcterms:W3CDTF">2021-03-02T18:38:46Z</dcterms:modified>
</cp:coreProperties>
</file>